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4"/>
  </p:handoutMasterIdLst>
  <p:sldIdLst>
    <p:sldId id="258" r:id="rId2"/>
    <p:sldId id="292" r:id="rId3"/>
    <p:sldId id="261" r:id="rId4"/>
    <p:sldId id="262" r:id="rId5"/>
    <p:sldId id="263" r:id="rId6"/>
    <p:sldId id="264" r:id="rId7"/>
    <p:sldId id="290" r:id="rId8"/>
    <p:sldId id="265" r:id="rId9"/>
    <p:sldId id="266" r:id="rId10"/>
    <p:sldId id="291" r:id="rId11"/>
    <p:sldId id="293" r:id="rId12"/>
    <p:sldId id="289" r:id="rId13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1C4759-F725-4001-ABB1-9336AC8C757A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DB5092-EEA2-473B-8B9E-6D636FE86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2598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D2C5C-1B93-48C8-924B-30B115B6E8AE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D2BF9-6E9A-4100-B192-C42AE8C446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662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D2C5C-1B93-48C8-924B-30B115B6E8AE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D2BF9-6E9A-4100-B192-C42AE8C446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157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D2C5C-1B93-48C8-924B-30B115B6E8AE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D2BF9-6E9A-4100-B192-C42AE8C446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195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D2C5C-1B93-48C8-924B-30B115B6E8AE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D2BF9-6E9A-4100-B192-C42AE8C446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636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D2C5C-1B93-48C8-924B-30B115B6E8AE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D2BF9-6E9A-4100-B192-C42AE8C446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562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D2C5C-1B93-48C8-924B-30B115B6E8AE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D2BF9-6E9A-4100-B192-C42AE8C446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096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D2C5C-1B93-48C8-924B-30B115B6E8AE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D2BF9-6E9A-4100-B192-C42AE8C446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904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D2C5C-1B93-48C8-924B-30B115B6E8AE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D2BF9-6E9A-4100-B192-C42AE8C446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780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D2C5C-1B93-48C8-924B-30B115B6E8AE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D2BF9-6E9A-4100-B192-C42AE8C446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57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D2C5C-1B93-48C8-924B-30B115B6E8AE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D2BF9-6E9A-4100-B192-C42AE8C446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926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D2C5C-1B93-48C8-924B-30B115B6E8AE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D2BF9-6E9A-4100-B192-C42AE8C446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976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FD2C5C-1B93-48C8-924B-30B115B6E8AE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FD2BF9-6E9A-4100-B192-C42AE8C446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557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7.jpeg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hyperlink" Target="mailto:drc@ccina.ro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7.jpe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6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7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7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7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7.jpe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7.jpe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7.jpe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7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098965"/>
            <a:ext cx="9144000" cy="343939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26" name="Picture 2" descr="Logo EU_r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482" y="1279816"/>
            <a:ext cx="1564264" cy="563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Logo-ROGov_r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730" y="1166813"/>
            <a:ext cx="98107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Logo-BgGov_r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54" y="1128408"/>
            <a:ext cx="89535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                                                    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5383305" y="6547701"/>
            <a:ext cx="142539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43200" algn="ctr"/>
                <a:tab pos="5486400" algn="r"/>
              </a:tabLst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ww</a:t>
            </a:r>
            <a:r>
              <a:rPr lang="en-US" sz="1000" dirty="0" smtClean="0">
                <a:latin typeface="Trebuchet MS" panose="020B0603020202020204" pitchFamily="34" charset="0"/>
                <a:ea typeface="Times New Roman" panose="02020603050405020304" pitchFamily="18" charset="0"/>
              </a:rPr>
              <a:t>w.interregrobg.eu</a:t>
            </a:r>
            <a:endParaRPr kumimoji="0" lang="en-US" sz="1800" b="0" i="0" u="none" strike="noStrike" cap="none" normalizeH="0" baseline="0" dirty="0" smtClean="0">
              <a:ln>
                <a:noFill/>
              </a:ln>
              <a:effectLst/>
            </a:endParaRPr>
          </a:p>
        </p:txBody>
      </p:sp>
      <p:pic>
        <p:nvPicPr>
          <p:cNvPr id="1034" name="Picture 1" descr="C:\Users\barothi\AppData\Local\Temp\Rar$DIa0.990\Interreg_r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6026727"/>
            <a:ext cx="935182" cy="520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CIJ_Constanta_header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5212" y="1252002"/>
            <a:ext cx="1718692" cy="54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1275127" y="2828836"/>
            <a:ext cx="9362113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000" b="1" dirty="0" err="1">
                <a:solidFill>
                  <a:prstClr val="black"/>
                </a:solidFill>
                <a:latin typeface="Trebuchet MS" pitchFamily="34" charset="0"/>
              </a:rPr>
              <a:t>Proiect</a:t>
            </a:r>
            <a:r>
              <a:rPr lang="bg-BG" sz="2000" b="1" dirty="0">
                <a:solidFill>
                  <a:prstClr val="black"/>
                </a:solidFill>
                <a:latin typeface="Trebuchet MS" pitchFamily="34" charset="0"/>
              </a:rPr>
              <a:t>: “</a:t>
            </a:r>
            <a:r>
              <a:rPr lang="en-GB" sz="2000" b="1" dirty="0" err="1">
                <a:solidFill>
                  <a:prstClr val="black"/>
                </a:solidFill>
                <a:latin typeface="Trebuchet MS" pitchFamily="34" charset="0"/>
              </a:rPr>
              <a:t>MObility</a:t>
            </a:r>
            <a:r>
              <a:rPr lang="en-GB" sz="2000" b="1" dirty="0">
                <a:solidFill>
                  <a:prstClr val="black"/>
                </a:solidFill>
                <a:latin typeface="Trebuchet MS" pitchFamily="34" charset="0"/>
              </a:rPr>
              <a:t> of Workers and </a:t>
            </a:r>
            <a:r>
              <a:rPr lang="en-GB" sz="2000" b="1" dirty="0" err="1">
                <a:solidFill>
                  <a:prstClr val="black"/>
                </a:solidFill>
                <a:latin typeface="Trebuchet MS" pitchFamily="34" charset="0"/>
              </a:rPr>
              <a:t>unEmployed</a:t>
            </a:r>
            <a:r>
              <a:rPr lang="en-GB" sz="2000" b="1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b="1" dirty="0" err="1">
                <a:solidFill>
                  <a:prstClr val="black"/>
                </a:solidFill>
                <a:latin typeface="Trebuchet MS" pitchFamily="34" charset="0"/>
              </a:rPr>
              <a:t>UPgrade</a:t>
            </a:r>
            <a:r>
              <a:rPr lang="ru-RU" sz="2000" b="1" dirty="0">
                <a:solidFill>
                  <a:prstClr val="black"/>
                </a:solidFill>
                <a:latin typeface="Trebuchet MS" pitchFamily="34" charset="0"/>
              </a:rPr>
              <a:t>”</a:t>
            </a:r>
            <a:r>
              <a:rPr lang="ru-RU" sz="2000" dirty="0">
                <a:solidFill>
                  <a:prstClr val="black"/>
                </a:solidFill>
                <a:latin typeface="Trebuchet MS" pitchFamily="34" charset="0"/>
              </a:rPr>
              <a:t>,</a:t>
            </a:r>
            <a:r>
              <a:rPr lang="ru-RU" sz="2000" b="1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endParaRPr lang="en-US" sz="2000" b="1" dirty="0">
              <a:solidFill>
                <a:prstClr val="black"/>
              </a:solidFill>
              <a:latin typeface="Trebuchet MS" pitchFamily="34" charset="0"/>
            </a:endParaRPr>
          </a:p>
          <a:p>
            <a:pPr lvl="0" algn="ctr"/>
            <a:r>
              <a:rPr lang="en-US" sz="2000" b="1" dirty="0" err="1">
                <a:solidFill>
                  <a:prstClr val="black"/>
                </a:solidFill>
                <a:latin typeface="Trebuchet MS" pitchFamily="34" charset="0"/>
              </a:rPr>
              <a:t>Acronim</a:t>
            </a:r>
            <a:r>
              <a:rPr lang="en-US" sz="2000" b="1" dirty="0">
                <a:solidFill>
                  <a:prstClr val="black"/>
                </a:solidFill>
                <a:latin typeface="Trebuchet MS" pitchFamily="34" charset="0"/>
              </a:rPr>
              <a:t>: </a:t>
            </a:r>
            <a:r>
              <a:rPr lang="en-US" sz="2000" b="1" dirty="0" smtClean="0">
                <a:solidFill>
                  <a:prstClr val="black"/>
                </a:solidFill>
                <a:latin typeface="Trebuchet MS" pitchFamily="34" charset="0"/>
              </a:rPr>
              <a:t>MOWE UP</a:t>
            </a:r>
            <a:r>
              <a:rPr lang="bg-BG" sz="2000" b="1" dirty="0">
                <a:solidFill>
                  <a:prstClr val="black"/>
                </a:solidFill>
                <a:latin typeface="Trebuchet MS" pitchFamily="34" charset="0"/>
              </a:rPr>
              <a:t>, </a:t>
            </a:r>
            <a:r>
              <a:rPr lang="en-US" sz="2000" b="1" dirty="0">
                <a:solidFill>
                  <a:prstClr val="black"/>
                </a:solidFill>
                <a:latin typeface="Trebuchet MS" pitchFamily="34" charset="0"/>
              </a:rPr>
              <a:t>Cod </a:t>
            </a:r>
            <a:r>
              <a:rPr lang="en-US" sz="2000" b="1" dirty="0" err="1">
                <a:solidFill>
                  <a:prstClr val="black"/>
                </a:solidFill>
                <a:latin typeface="Trebuchet MS" pitchFamily="34" charset="0"/>
              </a:rPr>
              <a:t>Proiect</a:t>
            </a:r>
            <a:r>
              <a:rPr lang="en-US" sz="2000" b="1" dirty="0">
                <a:solidFill>
                  <a:prstClr val="black"/>
                </a:solidFill>
                <a:latin typeface="Trebuchet MS" pitchFamily="34" charset="0"/>
              </a:rPr>
              <a:t> ROBG- 170, </a:t>
            </a:r>
            <a:endParaRPr lang="en-US" sz="2000" b="1" dirty="0" smtClean="0">
              <a:solidFill>
                <a:prstClr val="black"/>
              </a:solidFill>
              <a:latin typeface="Trebuchet MS" pitchFamily="34" charset="0"/>
            </a:endParaRPr>
          </a:p>
          <a:p>
            <a:pPr lvl="0" algn="ctr"/>
            <a:r>
              <a:rPr lang="en-US" sz="2000" b="1" dirty="0" err="1" smtClean="0">
                <a:solidFill>
                  <a:prstClr val="black"/>
                </a:solidFill>
                <a:latin typeface="Trebuchet MS" pitchFamily="34" charset="0"/>
              </a:rPr>
              <a:t>Proiect</a:t>
            </a:r>
            <a:r>
              <a:rPr lang="en-US" sz="2000" b="1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Trebuchet MS" pitchFamily="34" charset="0"/>
              </a:rPr>
              <a:t>Nr</a:t>
            </a:r>
            <a:r>
              <a:rPr lang="en-US" sz="2000" b="1" dirty="0">
                <a:solidFill>
                  <a:prstClr val="black"/>
                </a:solidFill>
                <a:latin typeface="Trebuchet MS" pitchFamily="34" charset="0"/>
              </a:rPr>
              <a:t>.</a:t>
            </a:r>
            <a:r>
              <a:rPr lang="bg-BG" sz="2000" b="1" dirty="0">
                <a:solidFill>
                  <a:prstClr val="black"/>
                </a:solidFill>
                <a:latin typeface="Trebuchet MS" pitchFamily="34" charset="0"/>
              </a:rPr>
              <a:t> 16.4.2.052/2017</a:t>
            </a:r>
            <a:r>
              <a:rPr lang="bg-BG" sz="2000" b="1" dirty="0" smtClean="0">
                <a:solidFill>
                  <a:prstClr val="black"/>
                </a:solidFill>
                <a:latin typeface="Trebuchet MS" pitchFamily="34" charset="0"/>
              </a:rPr>
              <a:t>”</a:t>
            </a:r>
            <a:endParaRPr lang="en-US" sz="2000" b="1" dirty="0" smtClean="0">
              <a:solidFill>
                <a:prstClr val="black"/>
              </a:solidFill>
              <a:latin typeface="Trebuchet MS" pitchFamily="34" charset="0"/>
            </a:endParaRPr>
          </a:p>
          <a:p>
            <a:pPr lvl="0" algn="ctr"/>
            <a:endParaRPr lang="en-US" sz="2800" b="1" i="1" dirty="0" smtClean="0">
              <a:solidFill>
                <a:prstClr val="black"/>
              </a:solidFill>
              <a:latin typeface="Trebuchet MS" pitchFamily="34" charset="0"/>
            </a:endParaRPr>
          </a:p>
          <a:p>
            <a:pPr lvl="0" algn="ctr"/>
            <a:r>
              <a:rPr lang="en-US" sz="2800" b="1" i="1" dirty="0" err="1" smtClean="0">
                <a:solidFill>
                  <a:prstClr val="black"/>
                </a:solidFill>
                <a:latin typeface="Trebuchet MS" pitchFamily="34" charset="0"/>
              </a:rPr>
              <a:t>Eveniment</a:t>
            </a:r>
            <a:r>
              <a:rPr lang="en-US" sz="2800" b="1" i="1" dirty="0" smtClean="0">
                <a:solidFill>
                  <a:prstClr val="black"/>
                </a:solidFill>
                <a:latin typeface="Trebuchet MS" pitchFamily="34" charset="0"/>
              </a:rPr>
              <a:t> de </a:t>
            </a:r>
            <a:r>
              <a:rPr lang="en-US" sz="2800" b="1" i="1" dirty="0" err="1" smtClean="0">
                <a:solidFill>
                  <a:prstClr val="black"/>
                </a:solidFill>
                <a:latin typeface="Trebuchet MS" pitchFamily="34" charset="0"/>
              </a:rPr>
              <a:t>lansare</a:t>
            </a:r>
            <a:r>
              <a:rPr lang="en-US" sz="2800" b="1" i="1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US" sz="2800" b="1" i="1" dirty="0" err="1" smtClean="0">
                <a:solidFill>
                  <a:prstClr val="black"/>
                </a:solidFill>
                <a:latin typeface="Trebuchet MS" pitchFamily="34" charset="0"/>
              </a:rPr>
              <a:t>proiect</a:t>
            </a:r>
            <a:r>
              <a:rPr lang="en-US" sz="2800" b="1" i="1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</a:p>
          <a:p>
            <a:pPr lvl="0" algn="ctr"/>
            <a:r>
              <a:rPr lang="en-US" sz="2800" b="1" i="1" dirty="0" err="1" smtClean="0">
                <a:solidFill>
                  <a:prstClr val="black"/>
                </a:solidFill>
                <a:latin typeface="Trebuchet MS" pitchFamily="34" charset="0"/>
              </a:rPr>
              <a:t>Activitati</a:t>
            </a:r>
            <a:r>
              <a:rPr lang="en-US" sz="2800" b="1" i="1" dirty="0" smtClean="0">
                <a:solidFill>
                  <a:prstClr val="black"/>
                </a:solidFill>
                <a:latin typeface="Trebuchet MS" pitchFamily="34" charset="0"/>
              </a:rPr>
              <a:t> si </a:t>
            </a:r>
            <a:r>
              <a:rPr lang="en-US" sz="2800" b="1" i="1" dirty="0" err="1" smtClean="0">
                <a:solidFill>
                  <a:prstClr val="black"/>
                </a:solidFill>
                <a:latin typeface="Trebuchet MS" pitchFamily="34" charset="0"/>
              </a:rPr>
              <a:t>rezultate</a:t>
            </a:r>
            <a:endParaRPr lang="en-US" sz="2800" b="1" i="1" dirty="0" smtClean="0">
              <a:solidFill>
                <a:prstClr val="black"/>
              </a:solidFill>
              <a:latin typeface="Trebuchet MS" pitchFamily="34" charset="0"/>
            </a:endParaRPr>
          </a:p>
          <a:p>
            <a:pPr lvl="0" algn="ctr"/>
            <a:r>
              <a:rPr lang="en-US" sz="2800" b="1" i="1" dirty="0" smtClean="0">
                <a:solidFill>
                  <a:prstClr val="black"/>
                </a:solidFill>
                <a:latin typeface="Trebuchet MS" pitchFamily="34" charset="0"/>
              </a:rPr>
              <a:t/>
            </a:r>
            <a:br>
              <a:rPr lang="en-US" sz="2800" b="1" i="1" dirty="0" smtClean="0">
                <a:solidFill>
                  <a:prstClr val="black"/>
                </a:solidFill>
                <a:latin typeface="Trebuchet MS" pitchFamily="34" charset="0"/>
              </a:rPr>
            </a:br>
            <a:r>
              <a:rPr lang="en-US" b="1" dirty="0" err="1" smtClean="0">
                <a:solidFill>
                  <a:prstClr val="black"/>
                </a:solidFill>
                <a:latin typeface="Trebuchet MS" pitchFamily="34" charset="0"/>
              </a:rPr>
              <a:t>Constan</a:t>
            </a:r>
            <a:r>
              <a:rPr lang="en-GB" b="1" dirty="0">
                <a:solidFill>
                  <a:prstClr val="black"/>
                </a:solidFill>
                <a:latin typeface="Trebuchet MS" pitchFamily="34" charset="0"/>
              </a:rPr>
              <a:t>ţ</a:t>
            </a:r>
            <a:r>
              <a:rPr lang="en-US" b="1" dirty="0" smtClean="0">
                <a:solidFill>
                  <a:prstClr val="black"/>
                </a:solidFill>
                <a:latin typeface="Trebuchet MS" pitchFamily="34" charset="0"/>
              </a:rPr>
              <a:t>a, 15 </a:t>
            </a:r>
            <a:r>
              <a:rPr lang="en-US" b="1" dirty="0" err="1" smtClean="0">
                <a:solidFill>
                  <a:prstClr val="black"/>
                </a:solidFill>
                <a:latin typeface="Trebuchet MS" pitchFamily="34" charset="0"/>
              </a:rPr>
              <a:t>noiembrie</a:t>
            </a:r>
            <a:r>
              <a:rPr lang="en-US" b="1" dirty="0" smtClean="0">
                <a:solidFill>
                  <a:prstClr val="black"/>
                </a:solidFill>
                <a:latin typeface="Trebuchet MS" pitchFamily="34" charset="0"/>
              </a:rPr>
              <a:t>, 2017</a:t>
            </a:r>
            <a:endParaRPr lang="en-US" b="1" dirty="0">
              <a:solidFill>
                <a:prstClr val="black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9587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34" y="1843088"/>
            <a:ext cx="11475075" cy="4261497"/>
          </a:xfrm>
        </p:spPr>
        <p:txBody>
          <a:bodyPr>
            <a:normAutofit/>
          </a:bodyPr>
          <a:lstStyle/>
          <a:p>
            <a:endParaRPr lang="en-US" sz="2200" dirty="0" smtClean="0">
              <a:latin typeface="Trebuchet MS" panose="020B0603020202020204" pitchFamily="34" charset="0"/>
            </a:endParaRPr>
          </a:p>
          <a:p>
            <a:r>
              <a:rPr lang="en-US" sz="2600" dirty="0" smtClean="0"/>
              <a:t>  </a:t>
            </a:r>
            <a:endParaRPr lang="en-US" sz="2600" dirty="0"/>
          </a:p>
        </p:txBody>
      </p:sp>
      <p:pic>
        <p:nvPicPr>
          <p:cNvPr id="1026" name="Picture 2" descr="Logo EU_r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482" y="1279816"/>
            <a:ext cx="1564264" cy="563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Logo-ROGov_r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730" y="1166813"/>
            <a:ext cx="98107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Logo-BgGov_r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100" y="1147763"/>
            <a:ext cx="89535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                                                    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5383305" y="6547701"/>
            <a:ext cx="142539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43200" algn="ctr"/>
                <a:tab pos="5486400" algn="r"/>
              </a:tabLst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ww</a:t>
            </a:r>
            <a:r>
              <a:rPr lang="en-US" sz="1000" dirty="0" smtClean="0">
                <a:latin typeface="Trebuchet MS" panose="020B0603020202020204" pitchFamily="34" charset="0"/>
                <a:ea typeface="Times New Roman" panose="02020603050405020304" pitchFamily="18" charset="0"/>
              </a:rPr>
              <a:t>w.interregrobg.eu</a:t>
            </a:r>
            <a:endParaRPr kumimoji="0" lang="en-US" sz="1800" b="0" i="0" u="none" strike="noStrike" cap="none" normalizeH="0" baseline="0" dirty="0" smtClean="0">
              <a:ln>
                <a:noFill/>
              </a:ln>
              <a:effectLst/>
            </a:endParaRPr>
          </a:p>
        </p:txBody>
      </p:sp>
      <p:pic>
        <p:nvPicPr>
          <p:cNvPr id="1034" name="Picture 1" descr="C:\Users\barothi\AppData\Local\Temp\Rar$DIa0.990\Interreg_r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3305" y="5995554"/>
            <a:ext cx="1357102" cy="552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CIJ_Constanta_header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7746" y="1287032"/>
            <a:ext cx="1479108" cy="556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1444335" y="2719229"/>
            <a:ext cx="10318173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000" b="1" dirty="0" err="1">
                <a:solidFill>
                  <a:prstClr val="black"/>
                </a:solidFill>
                <a:latin typeface="Trebuchet MS" pitchFamily="34" charset="0"/>
              </a:rPr>
              <a:t>Rezultatele</a:t>
            </a:r>
            <a:r>
              <a:rPr lang="en-US" sz="2000" b="1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Trebuchet MS" pitchFamily="34" charset="0"/>
              </a:rPr>
              <a:t>proiectului</a:t>
            </a:r>
            <a:endParaRPr lang="en-US" sz="2000" b="1" dirty="0">
              <a:solidFill>
                <a:prstClr val="black"/>
              </a:solidFill>
              <a:latin typeface="Trebuchet MS" pitchFamily="34" charset="0"/>
            </a:endParaRPr>
          </a:p>
          <a:p>
            <a:pPr lvl="0"/>
            <a:endParaRPr lang="en-GB" sz="2000" dirty="0">
              <a:solidFill>
                <a:prstClr val="black"/>
              </a:solidFill>
              <a:latin typeface="Trebuchet MS" pitchFamily="34" charset="0"/>
            </a:endParaRPr>
          </a:p>
          <a:p>
            <a:pPr lvl="0" algn="just"/>
            <a:r>
              <a:rPr lang="en-GB" sz="2000" dirty="0">
                <a:solidFill>
                  <a:prstClr val="black"/>
                </a:solidFill>
                <a:latin typeface="Trebuchet MS" pitchFamily="34" charset="0"/>
              </a:rPr>
              <a:t>- </a:t>
            </a:r>
            <a:r>
              <a:rPr lang="en-GB" sz="2000" dirty="0" err="1">
                <a:solidFill>
                  <a:prstClr val="black"/>
                </a:solidFill>
                <a:latin typeface="Trebuchet MS" pitchFamily="34" charset="0"/>
              </a:rPr>
              <a:t>platforma</a:t>
            </a:r>
            <a:r>
              <a:rPr lang="en-GB" sz="2000" dirty="0">
                <a:solidFill>
                  <a:prstClr val="black"/>
                </a:solidFill>
                <a:latin typeface="Trebuchet MS" pitchFamily="34" charset="0"/>
              </a:rPr>
              <a:t> web </a:t>
            </a:r>
            <a:r>
              <a:rPr lang="en-GB" sz="2000" dirty="0" err="1">
                <a:solidFill>
                  <a:prstClr val="black"/>
                </a:solidFill>
                <a:latin typeface="Trebuchet MS" pitchFamily="34" charset="0"/>
              </a:rPr>
              <a:t>bilingv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ă</a:t>
            </a:r>
            <a:r>
              <a:rPr lang="en-GB" sz="2000" dirty="0">
                <a:solidFill>
                  <a:prstClr val="black"/>
                </a:solidFill>
                <a:latin typeface="Trebuchet MS" pitchFamily="34" charset="0"/>
              </a:rPr>
              <a:t> multi device RO – BG </a:t>
            </a:r>
            <a:r>
              <a:rPr lang="en-GB" sz="2000" dirty="0" err="1">
                <a:solidFill>
                  <a:prstClr val="black"/>
                </a:solidFill>
                <a:latin typeface="Trebuchet MS" pitchFamily="34" charset="0"/>
              </a:rPr>
              <a:t>şi</a:t>
            </a:r>
            <a:r>
              <a:rPr lang="en-GB" sz="2000" dirty="0">
                <a:solidFill>
                  <a:prstClr val="black"/>
                </a:solidFill>
                <a:latin typeface="Trebuchet MS" pitchFamily="34" charset="0"/>
              </a:rPr>
              <a:t> a </a:t>
            </a:r>
            <a:r>
              <a:rPr lang="en-GB" sz="2000" dirty="0" err="1">
                <a:solidFill>
                  <a:prstClr val="black"/>
                </a:solidFill>
                <a:latin typeface="Trebuchet MS" pitchFamily="34" charset="0"/>
              </a:rPr>
              <a:t>reţelei</a:t>
            </a:r>
            <a:r>
              <a:rPr lang="en-GB" sz="2000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dirty="0" smtClean="0">
                <a:solidFill>
                  <a:prstClr val="black"/>
                </a:solidFill>
                <a:latin typeface="Trebuchet MS" pitchFamily="34" charset="0"/>
              </a:rPr>
              <a:t>de </a:t>
            </a:r>
            <a:r>
              <a:rPr lang="en-GB" sz="2000" dirty="0" err="1" smtClean="0">
                <a:solidFill>
                  <a:prstClr val="black"/>
                </a:solidFill>
                <a:latin typeface="Trebuchet MS" pitchFamily="34" charset="0"/>
              </a:rPr>
              <a:t>stakeholderi</a:t>
            </a:r>
            <a:endParaRPr lang="en-GB" sz="2000" dirty="0">
              <a:solidFill>
                <a:prstClr val="black"/>
              </a:solidFill>
              <a:latin typeface="Trebuchet MS" pitchFamily="34" charset="0"/>
            </a:endParaRPr>
          </a:p>
          <a:p>
            <a:pPr lvl="0" algn="just"/>
            <a:r>
              <a:rPr lang="en-US" sz="2000" dirty="0">
                <a:solidFill>
                  <a:prstClr val="black"/>
                </a:solidFill>
                <a:latin typeface="Trebuchet MS" pitchFamily="34" charset="0"/>
              </a:rPr>
              <a:t>- 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instrumente de autoevaluare pentru a sprijini persoanele aflate în căutarea unui loc de muncă</a:t>
            </a:r>
            <a:endParaRPr lang="en-US" sz="2000" dirty="0">
              <a:solidFill>
                <a:prstClr val="black"/>
              </a:solidFill>
              <a:latin typeface="Trebuchet MS" pitchFamily="34" charset="0"/>
            </a:endParaRPr>
          </a:p>
          <a:p>
            <a:pPr lvl="0" algn="just"/>
            <a:r>
              <a:rPr lang="en-US" sz="2000" dirty="0">
                <a:solidFill>
                  <a:prstClr val="black"/>
                </a:solidFill>
                <a:latin typeface="Trebuchet MS" pitchFamily="34" charset="0"/>
              </a:rPr>
              <a:t>- 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studii în vederea îmbunătățirii ocupării forței de muncă</a:t>
            </a:r>
            <a:endParaRPr lang="en-US" sz="2000" dirty="0">
              <a:solidFill>
                <a:prstClr val="black"/>
              </a:solidFill>
              <a:latin typeface="Trebuchet MS" pitchFamily="34" charset="0"/>
            </a:endParaRPr>
          </a:p>
          <a:p>
            <a:pPr lvl="0" algn="just"/>
            <a:r>
              <a:rPr lang="en-US" sz="2000" dirty="0">
                <a:solidFill>
                  <a:prstClr val="black"/>
                </a:solidFill>
                <a:latin typeface="Trebuchet MS" pitchFamily="34" charset="0"/>
              </a:rPr>
              <a:t>- </a:t>
            </a:r>
            <a:r>
              <a:rPr lang="en-US" sz="2000" dirty="0" err="1">
                <a:solidFill>
                  <a:prstClr val="black"/>
                </a:solidFill>
                <a:latin typeface="Trebuchet MS" pitchFamily="34" charset="0"/>
              </a:rPr>
              <a:t>reteaua</a:t>
            </a:r>
            <a:r>
              <a:rPr lang="en-US" sz="2000" dirty="0">
                <a:solidFill>
                  <a:prstClr val="black"/>
                </a:solidFill>
                <a:latin typeface="Trebuchet MS" pitchFamily="34" charset="0"/>
              </a:rPr>
              <a:t> de </a:t>
            </a:r>
            <a:r>
              <a:rPr lang="en-US" sz="2000" dirty="0" err="1">
                <a:solidFill>
                  <a:prstClr val="black"/>
                </a:solidFill>
                <a:latin typeface="Trebuchet MS" pitchFamily="34" charset="0"/>
              </a:rPr>
              <a:t>stakeholderi</a:t>
            </a:r>
            <a:endParaRPr lang="en-US" sz="2000" dirty="0">
              <a:solidFill>
                <a:prstClr val="black"/>
              </a:solidFill>
              <a:latin typeface="Trebuchet MS" pitchFamily="34" charset="0"/>
            </a:endParaRPr>
          </a:p>
          <a:p>
            <a:pPr lvl="0" algn="just"/>
            <a:r>
              <a:rPr lang="en-GB" sz="2000" dirty="0">
                <a:solidFill>
                  <a:prstClr val="black"/>
                </a:solidFill>
                <a:latin typeface="Trebuchet MS" pitchFamily="34" charset="0"/>
              </a:rPr>
              <a:t>- website-</a:t>
            </a:r>
            <a:r>
              <a:rPr lang="en-GB" sz="2000" dirty="0" err="1">
                <a:solidFill>
                  <a:prstClr val="black"/>
                </a:solidFill>
                <a:latin typeface="Trebuchet MS" pitchFamily="34" charset="0"/>
              </a:rPr>
              <a:t>uri</a:t>
            </a:r>
            <a:r>
              <a:rPr lang="en-GB" sz="2000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latin typeface="Trebuchet MS" pitchFamily="34" charset="0"/>
              </a:rPr>
              <a:t>partenere</a:t>
            </a:r>
            <a:r>
              <a:rPr lang="en-GB" sz="2000" dirty="0">
                <a:solidFill>
                  <a:prstClr val="black"/>
                </a:solidFill>
                <a:latin typeface="Trebuchet MS" pitchFamily="34" charset="0"/>
              </a:rPr>
              <a:t> care </a:t>
            </a:r>
            <a:r>
              <a:rPr lang="en-GB" sz="2000" dirty="0" err="1">
                <a:solidFill>
                  <a:prstClr val="black"/>
                </a:solidFill>
                <a:latin typeface="Trebuchet MS" pitchFamily="34" charset="0"/>
              </a:rPr>
              <a:t>promoveaz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ă</a:t>
            </a:r>
            <a:r>
              <a:rPr lang="en-GB" sz="2000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latin typeface="Trebuchet MS" pitchFamily="34" charset="0"/>
              </a:rPr>
              <a:t>proiectul</a:t>
            </a:r>
            <a:endParaRPr lang="en-GB" sz="2000" dirty="0">
              <a:solidFill>
                <a:prstClr val="black"/>
              </a:solidFill>
              <a:latin typeface="Trebuchet MS" pitchFamily="34" charset="0"/>
            </a:endParaRPr>
          </a:p>
          <a:p>
            <a:pPr lvl="0"/>
            <a:r>
              <a:rPr lang="en-GB" sz="2000" dirty="0">
                <a:solidFill>
                  <a:prstClr val="black"/>
                </a:solidFill>
                <a:latin typeface="Trebuchet MS" pitchFamily="34" charset="0"/>
              </a:rPr>
              <a:t>- </a:t>
            </a:r>
            <a:r>
              <a:rPr lang="en-GB" sz="2000" dirty="0" err="1">
                <a:solidFill>
                  <a:prstClr val="black"/>
                </a:solidFill>
                <a:latin typeface="Trebuchet MS" pitchFamily="34" charset="0"/>
              </a:rPr>
              <a:t>baza</a:t>
            </a:r>
            <a:r>
              <a:rPr lang="en-GB" sz="2000" dirty="0">
                <a:solidFill>
                  <a:prstClr val="black"/>
                </a:solidFill>
                <a:latin typeface="Trebuchet MS" pitchFamily="34" charset="0"/>
              </a:rPr>
              <a:t> de date a </a:t>
            </a:r>
            <a:r>
              <a:rPr lang="en-GB" sz="2000" dirty="0" err="1">
                <a:solidFill>
                  <a:prstClr val="black"/>
                </a:solidFill>
                <a:latin typeface="Trebuchet MS" pitchFamily="34" charset="0"/>
              </a:rPr>
              <a:t>membrilor</a:t>
            </a:r>
            <a:r>
              <a:rPr lang="en-GB" sz="2000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latin typeface="Trebuchet MS" pitchFamily="34" charset="0"/>
              </a:rPr>
              <a:t>reţelei</a:t>
            </a:r>
            <a:r>
              <a:rPr lang="en-GB" sz="2000" dirty="0">
                <a:solidFill>
                  <a:prstClr val="black"/>
                </a:solidFill>
                <a:latin typeface="Trebuchet MS" pitchFamily="34" charset="0"/>
              </a:rPr>
              <a:t> cu </a:t>
            </a:r>
            <a:r>
              <a:rPr lang="en-GB" sz="2000" dirty="0" err="1">
                <a:solidFill>
                  <a:prstClr val="black"/>
                </a:solidFill>
                <a:latin typeface="Trebuchet MS" pitchFamily="34" charset="0"/>
              </a:rPr>
              <a:t>referire</a:t>
            </a:r>
            <a:r>
              <a:rPr lang="en-GB" sz="2000" dirty="0">
                <a:solidFill>
                  <a:prstClr val="black"/>
                </a:solidFill>
                <a:latin typeface="Trebuchet MS" pitchFamily="34" charset="0"/>
              </a:rPr>
              <a:t> la </a:t>
            </a:r>
            <a:r>
              <a:rPr lang="en-GB" sz="2000" dirty="0" err="1">
                <a:solidFill>
                  <a:prstClr val="black"/>
                </a:solidFill>
                <a:latin typeface="Trebuchet MS" pitchFamily="34" charset="0"/>
              </a:rPr>
              <a:t>resursele</a:t>
            </a:r>
            <a:r>
              <a:rPr lang="en-GB" sz="2000" dirty="0">
                <a:solidFill>
                  <a:prstClr val="black"/>
                </a:solidFill>
                <a:latin typeface="Trebuchet MS" pitchFamily="34" charset="0"/>
              </a:rPr>
              <a:t> de </a:t>
            </a:r>
            <a:r>
              <a:rPr lang="en-GB" sz="2000" dirty="0" err="1">
                <a:solidFill>
                  <a:prstClr val="black"/>
                </a:solidFill>
                <a:latin typeface="Trebuchet MS" pitchFamily="34" charset="0"/>
              </a:rPr>
              <a:t>informaţii</a:t>
            </a:r>
            <a:r>
              <a:rPr lang="en-GB" sz="2000" dirty="0">
                <a:solidFill>
                  <a:prstClr val="black"/>
                </a:solidFill>
                <a:latin typeface="Trebuchet MS" pitchFamily="34" charset="0"/>
              </a:rPr>
              <a:t>; </a:t>
            </a:r>
          </a:p>
          <a:p>
            <a:pPr lvl="0"/>
            <a:r>
              <a:rPr lang="it-IT" sz="2000" dirty="0">
                <a:solidFill>
                  <a:prstClr val="black"/>
                </a:solidFill>
                <a:latin typeface="Trebuchet MS" pitchFamily="34" charset="0"/>
              </a:rPr>
              <a:t>- campanie de conştientizare prin instruiri pilot şi mese rotunde;</a:t>
            </a:r>
          </a:p>
          <a:p>
            <a:pPr lvl="0"/>
            <a:r>
              <a:rPr lang="it-IT" sz="2000" dirty="0">
                <a:solidFill>
                  <a:prstClr val="black"/>
                </a:solidFill>
                <a:latin typeface="Trebuchet MS" pitchFamily="34" charset="0"/>
              </a:rPr>
              <a:t>- campanie mass-media, etc.   </a:t>
            </a:r>
            <a:endParaRPr lang="en-US" sz="2000" dirty="0">
              <a:solidFill>
                <a:prstClr val="black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9168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34" y="1843088"/>
            <a:ext cx="11475075" cy="4261497"/>
          </a:xfrm>
        </p:spPr>
        <p:txBody>
          <a:bodyPr>
            <a:normAutofit/>
          </a:bodyPr>
          <a:lstStyle/>
          <a:p>
            <a:endParaRPr lang="en-US" sz="2200" dirty="0" smtClean="0">
              <a:latin typeface="Trebuchet MS" panose="020B0603020202020204" pitchFamily="34" charset="0"/>
            </a:endParaRPr>
          </a:p>
          <a:p>
            <a:r>
              <a:rPr lang="en-US" sz="2600" dirty="0" smtClean="0"/>
              <a:t>  </a:t>
            </a:r>
            <a:endParaRPr lang="en-US" sz="2600" dirty="0"/>
          </a:p>
        </p:txBody>
      </p:sp>
      <p:pic>
        <p:nvPicPr>
          <p:cNvPr id="1026" name="Picture 2" descr="Logo EU_r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482" y="1279816"/>
            <a:ext cx="1564264" cy="563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Logo-ROGov_r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730" y="1166813"/>
            <a:ext cx="98107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Logo-BgGov_r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100" y="1147763"/>
            <a:ext cx="89535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                                                    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5383305" y="6547701"/>
            <a:ext cx="142539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43200" algn="ctr"/>
                <a:tab pos="5486400" algn="r"/>
              </a:tabLst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ww</a:t>
            </a:r>
            <a:r>
              <a:rPr lang="en-US" sz="1000" dirty="0" smtClean="0">
                <a:latin typeface="Trebuchet MS" panose="020B0603020202020204" pitchFamily="34" charset="0"/>
                <a:ea typeface="Times New Roman" panose="02020603050405020304" pitchFamily="18" charset="0"/>
              </a:rPr>
              <a:t>w.interregrobg.eu</a:t>
            </a:r>
            <a:endParaRPr kumimoji="0" lang="en-US" sz="1800" b="0" i="0" u="none" strike="noStrike" cap="none" normalizeH="0" baseline="0" dirty="0" smtClean="0">
              <a:ln>
                <a:noFill/>
              </a:ln>
              <a:effectLst/>
            </a:endParaRPr>
          </a:p>
        </p:txBody>
      </p:sp>
      <p:pic>
        <p:nvPicPr>
          <p:cNvPr id="1034" name="Picture 1" descr="C:\Users\barothi\AppData\Local\Temp\Rar$DIa0.990\Interreg_r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3305" y="5995554"/>
            <a:ext cx="1357102" cy="552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CIJ_Constanta_header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7746" y="1287032"/>
            <a:ext cx="1479108" cy="556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1444335" y="2719229"/>
            <a:ext cx="10318173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latin typeface="Trebuchet MS" panose="020B0603020202020204" pitchFamily="34" charset="0"/>
              </a:rPr>
              <a:t>Echipa </a:t>
            </a:r>
            <a:r>
              <a:rPr lang="en-US" sz="2000" b="1" dirty="0" err="1" smtClean="0">
                <a:latin typeface="Trebuchet MS" panose="020B0603020202020204" pitchFamily="34" charset="0"/>
              </a:rPr>
              <a:t>proiectului</a:t>
            </a:r>
            <a:r>
              <a:rPr lang="en-US" sz="2000" b="1" dirty="0" smtClean="0">
                <a:latin typeface="Trebuchet MS" panose="020B0603020202020204" pitchFamily="34" charset="0"/>
              </a:rPr>
              <a:t> </a:t>
            </a:r>
          </a:p>
          <a:p>
            <a:pPr lvl="0"/>
            <a:endParaRPr lang="en-US" sz="2000" b="1" dirty="0" smtClean="0">
              <a:latin typeface="Trebuchet MS" panose="020B0603020202020204" pitchFamily="34" charset="0"/>
            </a:endParaRPr>
          </a:p>
          <a:p>
            <a:pPr lvl="0"/>
            <a:r>
              <a:rPr lang="en-US" sz="2000" b="1" dirty="0" smtClean="0">
                <a:latin typeface="Trebuchet MS" panose="020B0603020202020204" pitchFamily="34" charset="0"/>
              </a:rPr>
              <a:t>CCINA </a:t>
            </a:r>
            <a:r>
              <a:rPr lang="en-US" sz="2000" b="1" dirty="0" err="1" smtClean="0">
                <a:latin typeface="Trebuchet MS" pitchFamily="34" charset="0"/>
              </a:rPr>
              <a:t>Constan</a:t>
            </a:r>
            <a:r>
              <a:rPr lang="en-GB" sz="2000" dirty="0" smtClean="0">
                <a:latin typeface="Trebuchet MS" pitchFamily="34" charset="0"/>
              </a:rPr>
              <a:t>ţ</a:t>
            </a:r>
            <a:r>
              <a:rPr lang="en-US" sz="2000" b="1" dirty="0" smtClean="0">
                <a:latin typeface="Trebuchet MS" pitchFamily="34" charset="0"/>
              </a:rPr>
              <a:t>a</a:t>
            </a:r>
            <a:endParaRPr lang="en-US" sz="2000" dirty="0" smtClean="0">
              <a:latin typeface="Trebuchet MS" pitchFamily="34" charset="0"/>
            </a:endParaRPr>
          </a:p>
          <a:p>
            <a:pPr lvl="0"/>
            <a:endParaRPr lang="en-US" sz="2000" dirty="0" smtClean="0">
              <a:latin typeface="Trebuchet MS" pitchFamily="34" charset="0"/>
            </a:endParaRPr>
          </a:p>
          <a:p>
            <a:pPr lvl="0"/>
            <a:r>
              <a:rPr lang="en-US" sz="2000" dirty="0" smtClean="0">
                <a:latin typeface="Trebuchet MS" pitchFamily="34" charset="0"/>
              </a:rPr>
              <a:t>Adriana Barothi – </a:t>
            </a:r>
            <a:r>
              <a:rPr lang="en-US" sz="2000" dirty="0" err="1" smtClean="0">
                <a:latin typeface="Trebuchet MS" pitchFamily="34" charset="0"/>
              </a:rPr>
              <a:t>Coordonator</a:t>
            </a:r>
            <a:r>
              <a:rPr lang="en-US" sz="2000" dirty="0" smtClean="0">
                <a:latin typeface="Trebuchet MS" pitchFamily="34" charset="0"/>
              </a:rPr>
              <a:t> local</a:t>
            </a:r>
          </a:p>
          <a:p>
            <a:pPr lvl="0"/>
            <a:r>
              <a:rPr lang="en-US" sz="2000" dirty="0" smtClean="0">
                <a:latin typeface="Trebuchet MS" pitchFamily="34" charset="0"/>
              </a:rPr>
              <a:t>Laura T</a:t>
            </a:r>
            <a:r>
              <a:rPr lang="vi-VN" sz="2000" dirty="0" smtClean="0">
                <a:latin typeface="Trebuchet MS" pitchFamily="34" charset="0"/>
              </a:rPr>
              <a:t>î</a:t>
            </a:r>
            <a:r>
              <a:rPr lang="en-US" sz="2000" dirty="0" err="1" smtClean="0">
                <a:latin typeface="Trebuchet MS" pitchFamily="34" charset="0"/>
              </a:rPr>
              <a:t>rziu</a:t>
            </a:r>
            <a:r>
              <a:rPr lang="en-US" sz="2000" dirty="0" smtClean="0">
                <a:latin typeface="Trebuchet MS" pitchFamily="34" charset="0"/>
              </a:rPr>
              <a:t> – Expert </a:t>
            </a:r>
            <a:r>
              <a:rPr lang="en-US" sz="2000" dirty="0" err="1" smtClean="0">
                <a:latin typeface="Trebuchet MS" pitchFamily="34" charset="0"/>
              </a:rPr>
              <a:t>tehnic</a:t>
            </a:r>
            <a:endParaRPr lang="en-US" sz="2000" dirty="0" smtClean="0">
              <a:latin typeface="Trebuchet MS" pitchFamily="34" charset="0"/>
            </a:endParaRPr>
          </a:p>
          <a:p>
            <a:pPr lvl="0"/>
            <a:r>
              <a:rPr lang="en-US" sz="2000" dirty="0" smtClean="0">
                <a:latin typeface="Trebuchet MS" pitchFamily="34" charset="0"/>
              </a:rPr>
              <a:t>Cristina Zaharia – </a:t>
            </a:r>
            <a:r>
              <a:rPr lang="en-US" sz="2000" dirty="0" err="1" smtClean="0">
                <a:latin typeface="Trebuchet MS" pitchFamily="34" charset="0"/>
              </a:rPr>
              <a:t>Organizator</a:t>
            </a:r>
            <a:r>
              <a:rPr lang="en-US" sz="2000" dirty="0" smtClean="0">
                <a:latin typeface="Trebuchet MS" pitchFamily="34" charset="0"/>
              </a:rPr>
              <a:t> </a:t>
            </a:r>
            <a:r>
              <a:rPr lang="en-US" sz="2000" dirty="0" err="1" smtClean="0">
                <a:latin typeface="Trebuchet MS" pitchFamily="34" charset="0"/>
              </a:rPr>
              <a:t>evenimente</a:t>
            </a:r>
            <a:endParaRPr lang="en-US" sz="2000" dirty="0" smtClean="0">
              <a:latin typeface="Trebuchet MS" pitchFamily="34" charset="0"/>
            </a:endParaRPr>
          </a:p>
          <a:p>
            <a:pPr lvl="0"/>
            <a:endParaRPr lang="en-US" sz="2000" b="1" dirty="0" smtClean="0">
              <a:latin typeface="Trebuchet MS" pitchFamily="34" charset="0"/>
            </a:endParaRPr>
          </a:p>
          <a:p>
            <a:r>
              <a:rPr lang="en-US" sz="2000" b="1" dirty="0" err="1" smtClean="0">
                <a:latin typeface="Trebuchet MS" pitchFamily="34" charset="0"/>
              </a:rPr>
              <a:t>Detalii</a:t>
            </a:r>
            <a:r>
              <a:rPr lang="en-US" sz="2000" b="1" dirty="0" smtClean="0">
                <a:latin typeface="Trebuchet MS" pitchFamily="34" charset="0"/>
              </a:rPr>
              <a:t> </a:t>
            </a:r>
            <a:r>
              <a:rPr lang="en-US" sz="2000" b="1" dirty="0" err="1" smtClean="0">
                <a:latin typeface="Trebuchet MS" pitchFamily="34" charset="0"/>
              </a:rPr>
              <a:t>despre</a:t>
            </a:r>
            <a:r>
              <a:rPr lang="en-US" sz="2000" b="1" dirty="0" smtClean="0">
                <a:latin typeface="Trebuchet MS" pitchFamily="34" charset="0"/>
              </a:rPr>
              <a:t> </a:t>
            </a:r>
            <a:r>
              <a:rPr lang="en-US" sz="2000" b="1" dirty="0" err="1" smtClean="0">
                <a:latin typeface="Trebuchet MS" pitchFamily="34" charset="0"/>
              </a:rPr>
              <a:t>proiect</a:t>
            </a:r>
            <a:r>
              <a:rPr lang="en-US" sz="2000" b="1" dirty="0" smtClean="0">
                <a:latin typeface="Trebuchet MS" pitchFamily="34" charset="0"/>
              </a:rPr>
              <a:t> se pot </a:t>
            </a:r>
            <a:r>
              <a:rPr lang="en-US" sz="2000" b="1" dirty="0" err="1" smtClean="0">
                <a:latin typeface="Trebuchet MS" pitchFamily="34" charset="0"/>
              </a:rPr>
              <a:t>obtine</a:t>
            </a:r>
            <a:r>
              <a:rPr lang="en-US" sz="2000" b="1" dirty="0" smtClean="0">
                <a:latin typeface="Trebuchet MS" pitchFamily="34" charset="0"/>
              </a:rPr>
              <a:t> la CCINA</a:t>
            </a:r>
          </a:p>
          <a:p>
            <a:r>
              <a:rPr lang="en-US" sz="2000" b="1" dirty="0" err="1" smtClean="0">
                <a:latin typeface="Trebuchet MS" pitchFamily="34" charset="0"/>
              </a:rPr>
              <a:t>telefon</a:t>
            </a:r>
            <a:r>
              <a:rPr lang="en-US" sz="2000" b="1" dirty="0" smtClean="0">
                <a:latin typeface="Trebuchet MS" pitchFamily="34" charset="0"/>
              </a:rPr>
              <a:t>: 0241-618475 </a:t>
            </a:r>
            <a:r>
              <a:rPr lang="en-US" sz="2000" b="1" dirty="0" err="1" smtClean="0">
                <a:latin typeface="Trebuchet MS" pitchFamily="34" charset="0"/>
              </a:rPr>
              <a:t>sau</a:t>
            </a:r>
            <a:r>
              <a:rPr lang="en-US" sz="2000" b="1" dirty="0" smtClean="0">
                <a:latin typeface="Trebuchet MS" pitchFamily="34" charset="0"/>
              </a:rPr>
              <a:t> 0241 – 549515</a:t>
            </a:r>
          </a:p>
          <a:p>
            <a:r>
              <a:rPr lang="en-US" sz="2000" b="1" dirty="0" smtClean="0">
                <a:latin typeface="Trebuchet MS" pitchFamily="34" charset="0"/>
              </a:rPr>
              <a:t>email: </a:t>
            </a:r>
            <a:r>
              <a:rPr lang="en-US" sz="2000" b="1" u="sng" dirty="0" smtClean="0">
                <a:latin typeface="Trebuchet MS" pitchFamily="34" charset="0"/>
                <a:hlinkClick r:id="rId7"/>
              </a:rPr>
              <a:t>drc@ccina.ro</a:t>
            </a:r>
            <a:r>
              <a:rPr lang="en-US" sz="2000" b="1" u="sng" dirty="0" smtClean="0">
                <a:latin typeface="Trebuchet MS" pitchFamily="34" charset="0"/>
              </a:rPr>
              <a:t> </a:t>
            </a:r>
          </a:p>
          <a:p>
            <a:pPr lvl="0" algn="ctr"/>
            <a:endParaRPr lang="en-US" dirty="0">
              <a:solidFill>
                <a:prstClr val="black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8494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098965"/>
            <a:ext cx="9144000" cy="3439390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>
                <a:latin typeface="Trebuchet MS" panose="020B0603020202020204" pitchFamily="34" charset="0"/>
              </a:rPr>
              <a:t>V</a:t>
            </a:r>
            <a:r>
              <a:rPr lang="vi-VN" dirty="0">
                <a:latin typeface="Trebuchet MS" panose="020B0603020202020204" pitchFamily="34" charset="0"/>
              </a:rPr>
              <a:t>ă</a:t>
            </a:r>
            <a:r>
              <a:rPr lang="en-US" dirty="0" smtClean="0">
                <a:latin typeface="Trebuchet MS" panose="020B0603020202020204" pitchFamily="34" charset="0"/>
              </a:rPr>
              <a:t> </a:t>
            </a:r>
            <a:r>
              <a:rPr lang="en-US" dirty="0" err="1" smtClean="0">
                <a:latin typeface="Trebuchet MS" panose="020B0603020202020204" pitchFamily="34" charset="0"/>
              </a:rPr>
              <a:t>mul</a:t>
            </a:r>
            <a:r>
              <a:rPr lang="en-GB" dirty="0">
                <a:solidFill>
                  <a:prstClr val="black"/>
                </a:solidFill>
                <a:latin typeface="Trebuchet MS" pitchFamily="34" charset="0"/>
              </a:rPr>
              <a:t>ţ</a:t>
            </a:r>
            <a:r>
              <a:rPr lang="en-US" dirty="0" err="1" smtClean="0">
                <a:latin typeface="Trebuchet MS" panose="020B0603020202020204" pitchFamily="34" charset="0"/>
              </a:rPr>
              <a:t>umim</a:t>
            </a:r>
            <a:r>
              <a:rPr lang="en-US" dirty="0" smtClean="0">
                <a:latin typeface="Trebuchet MS" panose="020B0603020202020204" pitchFamily="34" charset="0"/>
              </a:rPr>
              <a:t> </a:t>
            </a:r>
            <a:r>
              <a:rPr lang="en-US" dirty="0" err="1" smtClean="0">
                <a:latin typeface="Trebuchet MS" panose="020B0603020202020204" pitchFamily="34" charset="0"/>
              </a:rPr>
              <a:t>pentru</a:t>
            </a:r>
            <a:r>
              <a:rPr lang="en-US" dirty="0" smtClean="0">
                <a:latin typeface="Trebuchet MS" panose="020B0603020202020204" pitchFamily="34" charset="0"/>
              </a:rPr>
              <a:t> </a:t>
            </a:r>
            <a:r>
              <a:rPr lang="en-US" dirty="0" err="1" smtClean="0">
                <a:latin typeface="Trebuchet MS" panose="020B0603020202020204" pitchFamily="34" charset="0"/>
              </a:rPr>
              <a:t>participare</a:t>
            </a:r>
            <a:r>
              <a:rPr lang="en-US" dirty="0" smtClean="0">
                <a:latin typeface="Trebuchet MS" panose="020B0603020202020204" pitchFamily="34" charset="0"/>
              </a:rPr>
              <a:t>! </a:t>
            </a:r>
            <a:endParaRPr lang="en-US" dirty="0">
              <a:latin typeface="Trebuchet MS" panose="020B0603020202020204" pitchFamily="34" charset="0"/>
            </a:endParaRPr>
          </a:p>
        </p:txBody>
      </p:sp>
      <p:pic>
        <p:nvPicPr>
          <p:cNvPr id="1026" name="Picture 2" descr="Logo EU_r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482" y="1279816"/>
            <a:ext cx="1564264" cy="563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Logo-ROGov_r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531" y="1209243"/>
            <a:ext cx="98107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Logo-BgGov_r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3146" y="1142135"/>
            <a:ext cx="89535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                                                    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34" name="Picture 1" descr="C:\Users\barothi\AppData\Local\Temp\Rar$DIa0.990\Interreg_r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0373" y="4989385"/>
            <a:ext cx="187426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628901" y="6305583"/>
            <a:ext cx="65480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2743200" algn="ctr"/>
                <a:tab pos="5486400" algn="r"/>
              </a:tabLst>
            </a:pPr>
            <a:r>
              <a:rPr lang="en-US" sz="1000" b="1" dirty="0" smtClean="0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www.interregrobg.eu</a:t>
            </a:r>
            <a:endParaRPr lang="en-US" sz="10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tabLst>
                <a:tab pos="2743200" algn="ctr"/>
                <a:tab pos="5486400" algn="r"/>
              </a:tabLst>
            </a:pPr>
            <a:r>
              <a:rPr lang="en-US" sz="1000" dirty="0" smtClean="0"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 </a:t>
            </a:r>
            <a:r>
              <a:rPr lang="en-US" sz="1000" dirty="0" err="1" smtClean="0"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Conţinutul</a:t>
            </a:r>
            <a:r>
              <a:rPr lang="en-US" sz="1000" dirty="0" smtClean="0"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000" dirty="0" err="1" smtClean="0"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acestui</a:t>
            </a:r>
            <a:r>
              <a:rPr lang="en-US" sz="1000" dirty="0" smtClean="0"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 material nu </a:t>
            </a:r>
            <a:r>
              <a:rPr lang="en-US" sz="1000" dirty="0" err="1" smtClean="0"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reprezintă</a:t>
            </a:r>
            <a:r>
              <a:rPr lang="en-US" sz="1000" dirty="0" smtClean="0"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000" dirty="0" err="1" smtClean="0"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în</a:t>
            </a:r>
            <a:r>
              <a:rPr lang="en-US" sz="1000" dirty="0" smtClean="0"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 mod </a:t>
            </a:r>
            <a:r>
              <a:rPr lang="en-US" sz="1000" dirty="0" err="1" smtClean="0"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necesar</a:t>
            </a:r>
            <a:r>
              <a:rPr lang="en-US" sz="1000" dirty="0" smtClean="0"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000" dirty="0" err="1" smtClean="0"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poziţia</a:t>
            </a:r>
            <a:r>
              <a:rPr lang="en-US" sz="1000" dirty="0" smtClean="0"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000" dirty="0" err="1" smtClean="0"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oficială</a:t>
            </a:r>
            <a:r>
              <a:rPr lang="en-US" sz="1000" dirty="0" smtClean="0"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 a </a:t>
            </a:r>
            <a:r>
              <a:rPr lang="en-US" sz="1000" dirty="0" err="1" smtClean="0"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Uniunii</a:t>
            </a:r>
            <a:r>
              <a:rPr lang="en-US" sz="1000" dirty="0" smtClean="0"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000" dirty="0" err="1" smtClean="0"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Europene</a:t>
            </a:r>
            <a:endParaRPr lang="en-US" sz="1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1" name="Picture 2" descr="CCIJ_Constanta_header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4587" y="1279816"/>
            <a:ext cx="1426586" cy="538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9281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34" y="1843088"/>
            <a:ext cx="11475075" cy="4261497"/>
          </a:xfrm>
        </p:spPr>
        <p:txBody>
          <a:bodyPr>
            <a:normAutofit/>
          </a:bodyPr>
          <a:lstStyle/>
          <a:p>
            <a:endParaRPr lang="en-US" sz="2200" dirty="0" smtClean="0">
              <a:latin typeface="Trebuchet MS" panose="020B0603020202020204" pitchFamily="34" charset="0"/>
            </a:endParaRPr>
          </a:p>
          <a:p>
            <a:r>
              <a:rPr lang="en-US" sz="2600" dirty="0" smtClean="0"/>
              <a:t> </a:t>
            </a:r>
            <a:endParaRPr lang="en-US" sz="2600" dirty="0"/>
          </a:p>
        </p:txBody>
      </p:sp>
      <p:pic>
        <p:nvPicPr>
          <p:cNvPr id="1026" name="Picture 2" descr="Logo EU_r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482" y="1279816"/>
            <a:ext cx="1564264" cy="563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Logo-ROGov_r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730" y="1166813"/>
            <a:ext cx="98107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Logo-BgGov_r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100" y="1147763"/>
            <a:ext cx="89535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                                                    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5383305" y="6547701"/>
            <a:ext cx="142539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43200" algn="ctr"/>
                <a:tab pos="5486400" algn="r"/>
              </a:tabLst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ww</a:t>
            </a:r>
            <a:r>
              <a:rPr lang="en-US" sz="1000" dirty="0" smtClean="0">
                <a:latin typeface="Trebuchet MS" panose="020B0603020202020204" pitchFamily="34" charset="0"/>
                <a:ea typeface="Times New Roman" panose="02020603050405020304" pitchFamily="18" charset="0"/>
              </a:rPr>
              <a:t>w.interregrobg.eu</a:t>
            </a:r>
            <a:endParaRPr kumimoji="0" lang="en-US" sz="1800" b="0" i="0" u="none" strike="noStrike" cap="none" normalizeH="0" baseline="0" dirty="0" smtClean="0">
              <a:ln>
                <a:noFill/>
              </a:ln>
              <a:effectLst/>
            </a:endParaRPr>
          </a:p>
        </p:txBody>
      </p:sp>
      <p:pic>
        <p:nvPicPr>
          <p:cNvPr id="1034" name="Picture 1" descr="C:\Users\barothi\AppData\Local\Temp\Rar$DIa0.990\Interreg_r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1873" y="6123635"/>
            <a:ext cx="852054" cy="424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CIJ_Constanta_header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7746" y="1287032"/>
            <a:ext cx="1479108" cy="556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132609" y="2578769"/>
            <a:ext cx="10075083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000" b="1" dirty="0">
                <a:solidFill>
                  <a:prstClr val="black"/>
                </a:solidFill>
                <a:latin typeface="Trebuchet MS" pitchFamily="34" charset="0"/>
              </a:rPr>
              <a:t>ACTIVITĂŢILE </a:t>
            </a:r>
            <a:r>
              <a:rPr lang="en-US" sz="2000" b="1" dirty="0" smtClean="0">
                <a:solidFill>
                  <a:prstClr val="black"/>
                </a:solidFill>
                <a:latin typeface="Trebuchet MS" pitchFamily="34" charset="0"/>
              </a:rPr>
              <a:t>PROIECTULUI</a:t>
            </a:r>
          </a:p>
          <a:p>
            <a:pPr lvl="0" algn="ctr"/>
            <a:endParaRPr lang="en-US" sz="2000" b="1" dirty="0">
              <a:solidFill>
                <a:prstClr val="black"/>
              </a:solidFill>
              <a:latin typeface="Trebuchet MS" pitchFamily="34" charset="0"/>
            </a:endParaRPr>
          </a:p>
          <a:p>
            <a:pPr lvl="0" algn="just"/>
            <a:r>
              <a:rPr lang="en-GB" sz="2000" b="1" dirty="0" smtClean="0">
                <a:solidFill>
                  <a:prstClr val="black"/>
                </a:solidFill>
                <a:latin typeface="Trebuchet MS" pitchFamily="34" charset="0"/>
              </a:rPr>
              <a:t>WP3</a:t>
            </a:r>
            <a:r>
              <a:rPr lang="en-GB" sz="2000" b="1" dirty="0">
                <a:solidFill>
                  <a:prstClr val="black"/>
                </a:solidFill>
                <a:latin typeface="Trebuchet MS" pitchFamily="34" charset="0"/>
              </a:rPr>
              <a:t>: </a:t>
            </a:r>
            <a:r>
              <a:rPr lang="en-GB" sz="2000" b="1" dirty="0" err="1">
                <a:solidFill>
                  <a:prstClr val="black"/>
                </a:solidFill>
                <a:latin typeface="Trebuchet MS" pitchFamily="34" charset="0"/>
              </a:rPr>
              <a:t>Rezultate</a:t>
            </a:r>
            <a:r>
              <a:rPr lang="en-GB" sz="2000" b="1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b="1" dirty="0" err="1">
                <a:solidFill>
                  <a:prstClr val="black"/>
                </a:solidFill>
                <a:latin typeface="Trebuchet MS" pitchFamily="34" charset="0"/>
              </a:rPr>
              <a:t>intelectuale</a:t>
            </a:r>
            <a:r>
              <a:rPr lang="en-GB" sz="2000" b="1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b="1" dirty="0" err="1">
                <a:solidFill>
                  <a:prstClr val="black"/>
                </a:solidFill>
                <a:latin typeface="Trebuchet MS" pitchFamily="34" charset="0"/>
              </a:rPr>
              <a:t>şi</a:t>
            </a:r>
            <a:r>
              <a:rPr lang="en-GB" sz="2000" b="1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b="1" dirty="0" err="1" smtClean="0">
                <a:solidFill>
                  <a:prstClr val="black"/>
                </a:solidFill>
                <a:latin typeface="Trebuchet MS" pitchFamily="34" charset="0"/>
              </a:rPr>
              <a:t>aplicaţii</a:t>
            </a:r>
            <a:endParaRPr lang="en-GB" sz="2000" b="1" dirty="0" smtClean="0">
              <a:solidFill>
                <a:prstClr val="black"/>
              </a:solidFill>
              <a:latin typeface="Trebuchet MS" pitchFamily="34" charset="0"/>
            </a:endParaRPr>
          </a:p>
          <a:p>
            <a:pPr lvl="0" algn="just"/>
            <a:endParaRPr lang="en-GB" sz="2000" b="1" dirty="0" smtClean="0">
              <a:solidFill>
                <a:prstClr val="black"/>
              </a:solidFill>
              <a:latin typeface="Trebuchet MS" pitchFamily="34" charset="0"/>
            </a:endParaRPr>
          </a:p>
          <a:p>
            <a:pPr lvl="0" algn="just"/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- </a:t>
            </a:r>
            <a:r>
              <a:rPr lang="en-US" sz="2000" dirty="0" err="1" smtClean="0">
                <a:solidFill>
                  <a:prstClr val="black"/>
                </a:solidFill>
                <a:latin typeface="Trebuchet MS" pitchFamily="34" charset="0"/>
              </a:rPr>
              <a:t>furnizarea</a:t>
            </a:r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US" sz="2000" dirty="0">
                <a:solidFill>
                  <a:prstClr val="black"/>
                </a:solidFill>
                <a:latin typeface="Trebuchet MS" pitchFamily="34" charset="0"/>
              </a:rPr>
              <a:t>de </a:t>
            </a:r>
            <a:r>
              <a:rPr lang="en-US" sz="2000" dirty="0" err="1" smtClean="0">
                <a:solidFill>
                  <a:prstClr val="black"/>
                </a:solidFill>
                <a:latin typeface="Trebuchet MS" pitchFamily="34" charset="0"/>
              </a:rPr>
              <a:t>informa</a:t>
            </a:r>
            <a:r>
              <a:rPr lang="en-GB" sz="2000" dirty="0">
                <a:solidFill>
                  <a:prstClr val="black"/>
                </a:solidFill>
                <a:latin typeface="Trebuchet MS" pitchFamily="34" charset="0"/>
              </a:rPr>
              <a:t>ţ</a:t>
            </a:r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ii</a:t>
            </a:r>
            <a:r>
              <a:rPr lang="en-US" sz="2000" dirty="0">
                <a:solidFill>
                  <a:prstClr val="black"/>
                </a:solidFill>
                <a:latin typeface="Trebuchet MS" pitchFamily="34" charset="0"/>
              </a:rPr>
              <a:t>, </a:t>
            </a:r>
            <a:r>
              <a:rPr lang="en-US" sz="2000" dirty="0" err="1">
                <a:solidFill>
                  <a:prstClr val="black"/>
                </a:solidFill>
                <a:latin typeface="Trebuchet MS" pitchFamily="34" charset="0"/>
              </a:rPr>
              <a:t>instrumente</a:t>
            </a:r>
            <a:r>
              <a:rPr lang="en-US" sz="2000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ș</a:t>
            </a:r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i </a:t>
            </a:r>
            <a:r>
              <a:rPr lang="en-US" sz="2000" dirty="0" err="1" smtClean="0">
                <a:solidFill>
                  <a:prstClr val="black"/>
                </a:solidFill>
                <a:latin typeface="Trebuchet MS" pitchFamily="34" charset="0"/>
              </a:rPr>
              <a:t>cuno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ș</a:t>
            </a:r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tin</a:t>
            </a:r>
            <a:r>
              <a:rPr lang="en-GB" sz="2000" dirty="0">
                <a:solidFill>
                  <a:prstClr val="black"/>
                </a:solidFill>
                <a:latin typeface="Trebuchet MS" pitchFamily="34" charset="0"/>
              </a:rPr>
              <a:t>ţ</a:t>
            </a:r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e </a:t>
            </a:r>
            <a:r>
              <a:rPr lang="en-US" sz="2000" dirty="0" err="1">
                <a:solidFill>
                  <a:prstClr val="black"/>
                </a:solidFill>
                <a:latin typeface="Trebuchet MS" pitchFamily="34" charset="0"/>
              </a:rPr>
              <a:t>pentru</a:t>
            </a:r>
            <a:r>
              <a:rPr lang="en-US" sz="2000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Trebuchet MS" pitchFamily="34" charset="0"/>
              </a:rPr>
              <a:t>imbun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ă</a:t>
            </a:r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t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ă</a:t>
            </a:r>
            <a:r>
              <a:rPr lang="en-GB" sz="2000" dirty="0" smtClean="0">
                <a:solidFill>
                  <a:prstClr val="black"/>
                </a:solidFill>
                <a:latin typeface="Trebuchet MS" pitchFamily="34" charset="0"/>
              </a:rPr>
              <a:t>ţ</a:t>
            </a:r>
            <a:r>
              <a:rPr lang="en-US" sz="2000" dirty="0" err="1" smtClean="0">
                <a:solidFill>
                  <a:prstClr val="black"/>
                </a:solidFill>
                <a:latin typeface="Trebuchet MS" pitchFamily="34" charset="0"/>
              </a:rPr>
              <a:t>irea</a:t>
            </a:r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Trebuchet MS" pitchFamily="34" charset="0"/>
              </a:rPr>
              <a:t>mobilit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ă</a:t>
            </a:r>
            <a:r>
              <a:rPr lang="en-GB" sz="2000" dirty="0" smtClean="0">
                <a:solidFill>
                  <a:prstClr val="black"/>
                </a:solidFill>
                <a:latin typeface="Trebuchet MS" pitchFamily="34" charset="0"/>
              </a:rPr>
              <a:t>ţ</a:t>
            </a:r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ii</a:t>
            </a:r>
            <a:endParaRPr lang="en-US" sz="2000" dirty="0">
              <a:solidFill>
                <a:prstClr val="black"/>
              </a:solidFill>
              <a:latin typeface="Trebuchet MS" pitchFamily="34" charset="0"/>
            </a:endParaRPr>
          </a:p>
          <a:p>
            <a:pPr lvl="0" algn="just"/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- </a:t>
            </a:r>
            <a:r>
              <a:rPr lang="vi-VN" sz="2000" dirty="0" smtClean="0">
                <a:solidFill>
                  <a:prstClr val="black"/>
                </a:solidFill>
                <a:latin typeface="Trebuchet MS" pitchFamily="34" charset="0"/>
              </a:rPr>
              <a:t>să 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ofere sprijin integrat adaptat nevoilor persoanelor aflate în căutarea unui loc de </a:t>
            </a:r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  </a:t>
            </a:r>
            <a:r>
              <a:rPr lang="vi-VN" sz="2000" dirty="0" smtClean="0">
                <a:solidFill>
                  <a:prstClr val="black"/>
                </a:solidFill>
                <a:latin typeface="Trebuchet MS" pitchFamily="34" charset="0"/>
              </a:rPr>
              <a:t>muncă,</a:t>
            </a:r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Trebuchet MS" pitchFamily="34" charset="0"/>
              </a:rPr>
              <a:t>celor</a:t>
            </a:r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US" sz="2000" dirty="0">
                <a:solidFill>
                  <a:prstClr val="black"/>
                </a:solidFill>
                <a:latin typeface="Trebuchet MS" pitchFamily="34" charset="0"/>
              </a:rPr>
              <a:t>care 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î</a:t>
            </a:r>
            <a:r>
              <a:rPr lang="vi-VN" sz="2000" dirty="0" smtClean="0">
                <a:solidFill>
                  <a:prstClr val="black"/>
                </a:solidFill>
                <a:latin typeface="Trebuchet MS" pitchFamily="34" charset="0"/>
              </a:rPr>
              <a:t>ș</a:t>
            </a:r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i </a:t>
            </a:r>
            <a:r>
              <a:rPr lang="en-US" sz="2000" dirty="0" err="1" smtClean="0">
                <a:solidFill>
                  <a:prstClr val="black"/>
                </a:solidFill>
                <a:latin typeface="Trebuchet MS" pitchFamily="34" charset="0"/>
              </a:rPr>
              <a:t>schimb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ă locu</a:t>
            </a:r>
            <a:r>
              <a:rPr lang="en-US" sz="2000" dirty="0">
                <a:solidFill>
                  <a:prstClr val="black"/>
                </a:solidFill>
                <a:latin typeface="Trebuchet MS" pitchFamily="34" charset="0"/>
              </a:rPr>
              <a:t>l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 de muncă și </a:t>
            </a:r>
            <a:r>
              <a:rPr lang="en-US" sz="2000" dirty="0" err="1">
                <a:solidFill>
                  <a:prstClr val="black"/>
                </a:solidFill>
                <a:latin typeface="Trebuchet MS" pitchFamily="34" charset="0"/>
              </a:rPr>
              <a:t>persoanelor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 inactiv</a:t>
            </a:r>
            <a:r>
              <a:rPr lang="en-US" sz="2000" dirty="0">
                <a:solidFill>
                  <a:prstClr val="black"/>
                </a:solidFill>
                <a:latin typeface="Trebuchet MS" pitchFamily="34" charset="0"/>
              </a:rPr>
              <a:t>e</a:t>
            </a:r>
          </a:p>
          <a:p>
            <a:pPr lvl="0" algn="just"/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- </a:t>
            </a:r>
            <a:r>
              <a:rPr lang="vi-VN" sz="2000" dirty="0" smtClean="0">
                <a:solidFill>
                  <a:prstClr val="black"/>
                </a:solidFill>
                <a:latin typeface="Trebuchet MS" pitchFamily="34" charset="0"/>
              </a:rPr>
              <a:t>să 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dezvolte servicii și instrumente cu valoare adăugată </a:t>
            </a:r>
            <a:r>
              <a:rPr lang="en-US" sz="2000" dirty="0" err="1" smtClean="0">
                <a:solidFill>
                  <a:prstClr val="black"/>
                </a:solidFill>
                <a:latin typeface="Trebuchet MS" pitchFamily="34" charset="0"/>
              </a:rPr>
              <a:t>pe</a:t>
            </a:r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Trebuchet MS" pitchFamily="34" charset="0"/>
              </a:rPr>
              <a:t>baza</a:t>
            </a:r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Trebuchet MS" pitchFamily="34" charset="0"/>
              </a:rPr>
              <a:t>platformei</a:t>
            </a:r>
            <a:r>
              <a:rPr lang="vi-VN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web</a:t>
            </a:r>
            <a:endParaRPr lang="en-US" sz="2000" dirty="0">
              <a:solidFill>
                <a:prstClr val="black"/>
              </a:solidFill>
              <a:latin typeface="Trebuchet MS" pitchFamily="34" charset="0"/>
            </a:endParaRPr>
          </a:p>
          <a:p>
            <a:pPr lvl="0" algn="just"/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- </a:t>
            </a:r>
            <a:r>
              <a:rPr lang="vi-VN" sz="2000" dirty="0" smtClean="0">
                <a:solidFill>
                  <a:prstClr val="black"/>
                </a:solidFill>
                <a:latin typeface="Trebuchet MS" pitchFamily="34" charset="0"/>
              </a:rPr>
              <a:t>sensibilizarea 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cu privire la oportunitățile de angajare</a:t>
            </a:r>
            <a:endParaRPr lang="en-US" sz="2000" dirty="0">
              <a:solidFill>
                <a:prstClr val="black"/>
              </a:solidFill>
              <a:latin typeface="Trebuchet MS" pitchFamily="34" charset="0"/>
            </a:endParaRPr>
          </a:p>
          <a:p>
            <a:pPr lvl="0" algn="just"/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- </a:t>
            </a:r>
            <a:r>
              <a:rPr lang="vi-VN" sz="2000" dirty="0" smtClean="0">
                <a:solidFill>
                  <a:prstClr val="black"/>
                </a:solidFill>
                <a:latin typeface="Trebuchet MS" pitchFamily="34" charset="0"/>
              </a:rPr>
              <a:t>să 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permită accesul la baze de date comune cu informații și consiliere</a:t>
            </a:r>
            <a:endParaRPr lang="en-US" sz="2000" dirty="0">
              <a:solidFill>
                <a:prstClr val="black"/>
              </a:solidFill>
              <a:latin typeface="Trebuchet MS" pitchFamily="34" charset="0"/>
            </a:endParaRPr>
          </a:p>
          <a:p>
            <a:pPr lvl="0" algn="just"/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- </a:t>
            </a:r>
            <a:r>
              <a:rPr lang="vi-VN" sz="2000" dirty="0" smtClean="0">
                <a:solidFill>
                  <a:prstClr val="black"/>
                </a:solidFill>
                <a:latin typeface="Trebuchet MS" pitchFamily="34" charset="0"/>
              </a:rPr>
              <a:t>să 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încurajeze implicarea și interacțiunea părților interesate </a:t>
            </a:r>
            <a:r>
              <a:rPr lang="en-US" sz="2000" dirty="0">
                <a:solidFill>
                  <a:prstClr val="black"/>
                </a:solidFill>
                <a:latin typeface="Trebuchet MS" pitchFamily="34" charset="0"/>
              </a:rPr>
              <a:t>din zona </a:t>
            </a:r>
            <a:r>
              <a:rPr lang="en-US" sz="2000" dirty="0" err="1" smtClean="0">
                <a:solidFill>
                  <a:prstClr val="black"/>
                </a:solidFill>
                <a:latin typeface="Trebuchet MS" pitchFamily="34" charset="0"/>
              </a:rPr>
              <a:t>transfrontalier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ă</a:t>
            </a:r>
            <a:endParaRPr lang="en-US" sz="2000" dirty="0">
              <a:solidFill>
                <a:prstClr val="black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4587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34" y="1843088"/>
            <a:ext cx="11475075" cy="4261497"/>
          </a:xfrm>
        </p:spPr>
        <p:txBody>
          <a:bodyPr>
            <a:normAutofit/>
          </a:bodyPr>
          <a:lstStyle/>
          <a:p>
            <a:endParaRPr lang="en-US" sz="2200" dirty="0" smtClean="0">
              <a:latin typeface="Trebuchet MS" panose="020B0603020202020204" pitchFamily="34" charset="0"/>
            </a:endParaRPr>
          </a:p>
          <a:p>
            <a:r>
              <a:rPr lang="en-US" sz="2600" dirty="0" smtClean="0"/>
              <a:t> </a:t>
            </a:r>
            <a:endParaRPr lang="en-US" sz="2600" dirty="0"/>
          </a:p>
        </p:txBody>
      </p:sp>
      <p:pic>
        <p:nvPicPr>
          <p:cNvPr id="1026" name="Picture 2" descr="Logo EU_r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482" y="1279816"/>
            <a:ext cx="1564264" cy="563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Logo-ROGov_r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730" y="1166813"/>
            <a:ext cx="98107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Logo-BgGov_r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100" y="1147763"/>
            <a:ext cx="89535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                                                    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5383305" y="6547701"/>
            <a:ext cx="142539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43200" algn="ctr"/>
                <a:tab pos="5486400" algn="r"/>
              </a:tabLst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ww</a:t>
            </a:r>
            <a:r>
              <a:rPr lang="en-US" sz="1000" dirty="0" smtClean="0">
                <a:latin typeface="Trebuchet MS" panose="020B0603020202020204" pitchFamily="34" charset="0"/>
                <a:ea typeface="Times New Roman" panose="02020603050405020304" pitchFamily="18" charset="0"/>
              </a:rPr>
              <a:t>w.interregrobg.eu</a:t>
            </a:r>
            <a:endParaRPr kumimoji="0" lang="en-US" sz="1800" b="0" i="0" u="none" strike="noStrike" cap="none" normalizeH="0" baseline="0" dirty="0" smtClean="0">
              <a:ln>
                <a:noFill/>
              </a:ln>
              <a:effectLst/>
            </a:endParaRPr>
          </a:p>
        </p:txBody>
      </p:sp>
      <p:pic>
        <p:nvPicPr>
          <p:cNvPr id="1034" name="Picture 1" descr="C:\Users\barothi\AppData\Local\Temp\Rar$DIa0.990\Interreg_r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3305" y="5995554"/>
            <a:ext cx="1357102" cy="552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CIJ_Constanta_header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7746" y="1287032"/>
            <a:ext cx="1479108" cy="556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623455" y="2495750"/>
            <a:ext cx="1014339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GB" sz="2000" b="1" dirty="0">
                <a:solidFill>
                  <a:prstClr val="black"/>
                </a:solidFill>
                <a:latin typeface="Trebuchet MS" pitchFamily="34" charset="0"/>
              </a:rPr>
              <a:t>WP3: </a:t>
            </a:r>
            <a:r>
              <a:rPr lang="en-GB" sz="2000" b="1" dirty="0" err="1">
                <a:solidFill>
                  <a:prstClr val="black"/>
                </a:solidFill>
                <a:latin typeface="Trebuchet MS" pitchFamily="34" charset="0"/>
              </a:rPr>
              <a:t>Rezultate</a:t>
            </a:r>
            <a:r>
              <a:rPr lang="en-GB" sz="2000" b="1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b="1" dirty="0" err="1">
                <a:solidFill>
                  <a:prstClr val="black"/>
                </a:solidFill>
                <a:latin typeface="Trebuchet MS" pitchFamily="34" charset="0"/>
              </a:rPr>
              <a:t>intelectuale</a:t>
            </a:r>
            <a:r>
              <a:rPr lang="en-GB" sz="2000" b="1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b="1" dirty="0" err="1">
                <a:solidFill>
                  <a:prstClr val="black"/>
                </a:solidFill>
                <a:latin typeface="Trebuchet MS" pitchFamily="34" charset="0"/>
              </a:rPr>
              <a:t>şi</a:t>
            </a:r>
            <a:r>
              <a:rPr lang="en-GB" sz="2000" b="1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b="1" dirty="0" err="1" smtClean="0">
                <a:solidFill>
                  <a:prstClr val="black"/>
                </a:solidFill>
                <a:latin typeface="Trebuchet MS" pitchFamily="34" charset="0"/>
              </a:rPr>
              <a:t>aplicaţii</a:t>
            </a:r>
            <a:endParaRPr lang="en-GB" sz="2000" b="1" dirty="0" smtClean="0">
              <a:solidFill>
                <a:prstClr val="black"/>
              </a:solidFill>
              <a:latin typeface="Trebuchet MS" pitchFamily="34" charset="0"/>
            </a:endParaRPr>
          </a:p>
          <a:p>
            <a:pPr lvl="0" algn="just"/>
            <a:endParaRPr lang="en-GB" sz="2000" b="1" dirty="0">
              <a:solidFill>
                <a:prstClr val="black"/>
              </a:solidFill>
              <a:latin typeface="Trebuchet MS" pitchFamily="34" charset="0"/>
            </a:endParaRPr>
          </a:p>
          <a:p>
            <a:pPr lvl="0" algn="just"/>
            <a:r>
              <a:rPr lang="en-GB" sz="2000" b="1" dirty="0" err="1" smtClean="0">
                <a:solidFill>
                  <a:prstClr val="black"/>
                </a:solidFill>
                <a:latin typeface="Trebuchet MS" pitchFamily="34" charset="0"/>
              </a:rPr>
              <a:t>Realizarea</a:t>
            </a:r>
            <a:r>
              <a:rPr lang="en-GB" sz="2000" b="1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b="1" dirty="0" err="1">
                <a:solidFill>
                  <a:prstClr val="black"/>
                </a:solidFill>
                <a:latin typeface="Trebuchet MS" pitchFamily="34" charset="0"/>
              </a:rPr>
              <a:t>studiilor</a:t>
            </a:r>
            <a:r>
              <a:rPr lang="en-GB" sz="2000" b="1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b="1" dirty="0" err="1" smtClean="0">
                <a:solidFill>
                  <a:prstClr val="black"/>
                </a:solidFill>
                <a:latin typeface="Trebuchet MS" pitchFamily="34" charset="0"/>
              </a:rPr>
              <a:t>pentru</a:t>
            </a:r>
            <a:r>
              <a:rPr lang="en-GB" sz="2000" b="1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b="1" dirty="0" err="1" smtClean="0">
                <a:solidFill>
                  <a:prstClr val="black"/>
                </a:solidFill>
                <a:latin typeface="Trebuchet MS" pitchFamily="34" charset="0"/>
              </a:rPr>
              <a:t>regiunea</a:t>
            </a:r>
            <a:r>
              <a:rPr lang="en-GB" sz="2000" b="1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b="1" dirty="0" err="1" smtClean="0">
                <a:solidFill>
                  <a:prstClr val="black"/>
                </a:solidFill>
                <a:latin typeface="Trebuchet MS" pitchFamily="34" charset="0"/>
              </a:rPr>
              <a:t>transfrontaliera</a:t>
            </a:r>
            <a:r>
              <a:rPr lang="en-GB" sz="2000" b="1" dirty="0" smtClean="0">
                <a:solidFill>
                  <a:prstClr val="black"/>
                </a:solidFill>
                <a:latin typeface="Trebuchet MS" pitchFamily="34" charset="0"/>
              </a:rPr>
              <a:t> Romania-Bulgaria </a:t>
            </a:r>
            <a:r>
              <a:rPr lang="en-GB" sz="2000" dirty="0" smtClean="0">
                <a:solidFill>
                  <a:prstClr val="black"/>
                </a:solidFill>
                <a:latin typeface="Trebuchet MS" pitchFamily="34" charset="0"/>
              </a:rPr>
              <a:t>(</a:t>
            </a:r>
            <a:r>
              <a:rPr lang="en-GB" sz="2000" dirty="0" err="1" smtClean="0">
                <a:solidFill>
                  <a:prstClr val="black"/>
                </a:solidFill>
                <a:latin typeface="Trebuchet MS" pitchFamily="34" charset="0"/>
              </a:rPr>
              <a:t>partener</a:t>
            </a:r>
            <a:r>
              <a:rPr lang="en-GB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dirty="0" err="1" smtClean="0">
                <a:solidFill>
                  <a:prstClr val="black"/>
                </a:solidFill>
                <a:latin typeface="Trebuchet MS" pitchFamily="34" charset="0"/>
              </a:rPr>
              <a:t>responsabil</a:t>
            </a:r>
            <a:r>
              <a:rPr lang="en-GB" sz="2000" dirty="0" smtClean="0">
                <a:solidFill>
                  <a:prstClr val="black"/>
                </a:solidFill>
                <a:latin typeface="Trebuchet MS" pitchFamily="34" charset="0"/>
              </a:rPr>
              <a:t> Eureka)</a:t>
            </a:r>
            <a:endParaRPr lang="en-GB" sz="2000" dirty="0">
              <a:solidFill>
                <a:prstClr val="black"/>
              </a:solidFill>
              <a:latin typeface="Trebuchet MS" pitchFamily="34" charset="0"/>
            </a:endParaRPr>
          </a:p>
          <a:p>
            <a:pPr lvl="0" algn="just"/>
            <a:r>
              <a:rPr lang="en-GB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endParaRPr lang="en-GB" sz="2000" b="1" dirty="0" smtClean="0">
              <a:solidFill>
                <a:prstClr val="black"/>
              </a:solidFill>
              <a:latin typeface="Trebuchet MS" pitchFamily="34" charset="0"/>
            </a:endParaRPr>
          </a:p>
          <a:p>
            <a:pPr lvl="0" algn="just"/>
            <a:r>
              <a:rPr lang="en-GB" sz="2000" b="1" dirty="0" err="1" smtClean="0">
                <a:solidFill>
                  <a:prstClr val="black"/>
                </a:solidFill>
                <a:latin typeface="Trebuchet MS" pitchFamily="34" charset="0"/>
              </a:rPr>
              <a:t>Studiul</a:t>
            </a:r>
            <a:r>
              <a:rPr lang="en-GB" sz="2000" b="1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b="1" dirty="0">
                <a:solidFill>
                  <a:prstClr val="black"/>
                </a:solidFill>
                <a:latin typeface="Trebuchet MS" pitchFamily="34" charset="0"/>
              </a:rPr>
              <a:t>1: “</a:t>
            </a:r>
            <a:r>
              <a:rPr lang="en-GB" sz="2000" b="1" dirty="0" err="1">
                <a:solidFill>
                  <a:prstClr val="black"/>
                </a:solidFill>
                <a:latin typeface="Trebuchet MS" pitchFamily="34" charset="0"/>
              </a:rPr>
              <a:t>Lumea</a:t>
            </a:r>
            <a:r>
              <a:rPr lang="en-GB" sz="2000" b="1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b="1" dirty="0" err="1">
                <a:solidFill>
                  <a:prstClr val="black"/>
                </a:solidFill>
                <a:latin typeface="Trebuchet MS" pitchFamily="34" charset="0"/>
              </a:rPr>
              <a:t>carierelor</a:t>
            </a:r>
            <a:r>
              <a:rPr lang="en-GB" sz="2000" b="1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b="1" dirty="0" err="1">
                <a:solidFill>
                  <a:prstClr val="black"/>
                </a:solidFill>
                <a:latin typeface="Trebuchet MS" pitchFamily="34" charset="0"/>
              </a:rPr>
              <a:t>şi</a:t>
            </a:r>
            <a:r>
              <a:rPr lang="en-GB" sz="2000" b="1" dirty="0">
                <a:solidFill>
                  <a:prstClr val="black"/>
                </a:solidFill>
                <a:latin typeface="Trebuchet MS" pitchFamily="34" charset="0"/>
              </a:rPr>
              <a:t> a </a:t>
            </a:r>
            <a:r>
              <a:rPr lang="en-GB" sz="2000" b="1" dirty="0" err="1">
                <a:solidFill>
                  <a:prstClr val="black"/>
                </a:solidFill>
                <a:latin typeface="Trebuchet MS" pitchFamily="34" charset="0"/>
              </a:rPr>
              <a:t>joburilor</a:t>
            </a:r>
            <a:r>
              <a:rPr lang="en-GB" sz="2000" b="1" dirty="0" smtClean="0">
                <a:solidFill>
                  <a:prstClr val="black"/>
                </a:solidFill>
                <a:latin typeface="Trebuchet MS" pitchFamily="34" charset="0"/>
              </a:rPr>
              <a:t>” </a:t>
            </a:r>
            <a:endParaRPr lang="en-GB" sz="2000" b="1" dirty="0">
              <a:solidFill>
                <a:prstClr val="black"/>
              </a:solidFill>
              <a:latin typeface="Trebuchet MS" pitchFamily="34" charset="0"/>
            </a:endParaRPr>
          </a:p>
          <a:p>
            <a:pPr algn="just"/>
            <a:r>
              <a:rPr lang="en-GB" sz="2000" dirty="0" smtClean="0">
                <a:solidFill>
                  <a:prstClr val="black"/>
                </a:solidFill>
                <a:latin typeface="Trebuchet MS" pitchFamily="34" charset="0"/>
              </a:rPr>
              <a:t>-      </a:t>
            </a:r>
            <a:r>
              <a:rPr lang="en-GB" sz="2000" dirty="0" err="1" smtClean="0">
                <a:solidFill>
                  <a:prstClr val="black"/>
                </a:solidFill>
                <a:latin typeface="Trebuchet MS" pitchFamily="34" charset="0"/>
              </a:rPr>
              <a:t>prezentarea</a:t>
            </a:r>
            <a:r>
              <a:rPr lang="en-GB" sz="2000" dirty="0" smtClean="0">
                <a:solidFill>
                  <a:prstClr val="black"/>
                </a:solidFill>
                <a:latin typeface="Trebuchet MS" pitchFamily="34" charset="0"/>
              </a:rPr>
              <a:t> general</a:t>
            </a:r>
            <a:r>
              <a:rPr lang="vi-VN" sz="2000" dirty="0" smtClean="0">
                <a:solidFill>
                  <a:prstClr val="black"/>
                </a:solidFill>
                <a:latin typeface="Trebuchet MS" pitchFamily="34" charset="0"/>
              </a:rPr>
              <a:t>ă</a:t>
            </a:r>
            <a:r>
              <a:rPr lang="en-GB" sz="2000" dirty="0" smtClean="0">
                <a:solidFill>
                  <a:prstClr val="black"/>
                </a:solidFill>
                <a:latin typeface="Trebuchet MS" pitchFamily="34" charset="0"/>
              </a:rPr>
              <a:t> a pie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ț</a:t>
            </a:r>
            <a:r>
              <a:rPr lang="en-GB" sz="2000" dirty="0" err="1" smtClean="0">
                <a:solidFill>
                  <a:prstClr val="black"/>
                </a:solidFill>
                <a:latin typeface="Trebuchet MS" pitchFamily="34" charset="0"/>
              </a:rPr>
              <a:t>ei</a:t>
            </a:r>
            <a:r>
              <a:rPr lang="en-GB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dirty="0" err="1" smtClean="0">
                <a:solidFill>
                  <a:prstClr val="black"/>
                </a:solidFill>
                <a:latin typeface="Trebuchet MS" pitchFamily="34" charset="0"/>
              </a:rPr>
              <a:t>muncii</a:t>
            </a:r>
            <a:endParaRPr lang="en-GB" sz="2000" dirty="0" smtClean="0">
              <a:solidFill>
                <a:prstClr val="black"/>
              </a:solidFill>
              <a:latin typeface="Trebuchet MS" pitchFamily="34" charset="0"/>
            </a:endParaRPr>
          </a:p>
          <a:p>
            <a:pPr marL="457200" lvl="0" indent="-457200" algn="just">
              <a:buFontTx/>
              <a:buChar char="-"/>
            </a:pPr>
            <a:r>
              <a:rPr lang="vi-VN" sz="2000" dirty="0" smtClean="0">
                <a:solidFill>
                  <a:prstClr val="black"/>
                </a:solidFill>
                <a:latin typeface="Trebuchet MS" pitchFamily="34" charset="0"/>
              </a:rPr>
              <a:t>identificarea 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profesiilor cheie și a cerințelor pentru posturile de muncă</a:t>
            </a:r>
            <a:endParaRPr lang="en-US" sz="2000" dirty="0">
              <a:solidFill>
                <a:prstClr val="black"/>
              </a:solidFill>
              <a:latin typeface="Trebuchet MS" pitchFamily="34" charset="0"/>
            </a:endParaRPr>
          </a:p>
          <a:p>
            <a:pPr marL="457200" lvl="0" indent="-457200" algn="just">
              <a:buFontTx/>
              <a:buChar char="-"/>
            </a:pP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informații oficiale</a:t>
            </a:r>
            <a:r>
              <a:rPr lang="en-US" sz="2000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dirty="0">
                <a:solidFill>
                  <a:prstClr val="black"/>
                </a:solidFill>
                <a:latin typeface="Trebuchet MS" pitchFamily="34" charset="0"/>
              </a:rPr>
              <a:t>ş</a:t>
            </a:r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i </a:t>
            </a:r>
            <a:r>
              <a:rPr lang="en-US" sz="2000" dirty="0">
                <a:solidFill>
                  <a:prstClr val="black"/>
                </a:solidFill>
                <a:latin typeface="Trebuchet MS" pitchFamily="34" charset="0"/>
              </a:rPr>
              <a:t>complete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 privind securitatea socială, </a:t>
            </a:r>
            <a:r>
              <a:rPr lang="vi-VN" sz="2000" dirty="0" smtClean="0">
                <a:solidFill>
                  <a:prstClr val="black"/>
                </a:solidFill>
                <a:latin typeface="Trebuchet MS" pitchFamily="34" charset="0"/>
              </a:rPr>
              <a:t>legislați</a:t>
            </a:r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e</a:t>
            </a:r>
            <a:r>
              <a:rPr lang="vi-VN" sz="2000" dirty="0" smtClean="0">
                <a:solidFill>
                  <a:prstClr val="black"/>
                </a:solidFill>
                <a:latin typeface="Trebuchet MS" pitchFamily="34" charset="0"/>
              </a:rPr>
              <a:t>, impozite</a:t>
            </a:r>
            <a:endParaRPr lang="en-US" sz="2000" dirty="0">
              <a:solidFill>
                <a:prstClr val="black"/>
              </a:solidFill>
              <a:latin typeface="Trebuchet MS" pitchFamily="34" charset="0"/>
            </a:endParaRPr>
          </a:p>
          <a:p>
            <a:pPr marL="457200" lvl="0" indent="-457200" algn="just">
              <a:buFontTx/>
              <a:buChar char="-"/>
            </a:pPr>
            <a:r>
              <a:rPr lang="en-US" sz="2000" dirty="0" err="1" smtClean="0">
                <a:solidFill>
                  <a:prstClr val="black"/>
                </a:solidFill>
                <a:latin typeface="Trebuchet MS" pitchFamily="34" charset="0"/>
              </a:rPr>
              <a:t>identificarea</a:t>
            </a:r>
            <a:r>
              <a:rPr lang="vi-VN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locurile de muncă disponibile</a:t>
            </a:r>
            <a:endParaRPr lang="en-US" sz="2000" dirty="0">
              <a:solidFill>
                <a:prstClr val="black"/>
              </a:solidFill>
              <a:latin typeface="Trebuchet MS" pitchFamily="34" charset="0"/>
            </a:endParaRPr>
          </a:p>
          <a:p>
            <a:pPr marL="457200" indent="-457200">
              <a:buFontTx/>
              <a:buChar char="-"/>
            </a:pP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identificarea ramurilor cheie, activarea mobilității forței de muncă</a:t>
            </a:r>
            <a:endParaRPr lang="en-US" sz="2000" dirty="0">
              <a:solidFill>
                <a:prstClr val="black"/>
              </a:solidFill>
              <a:latin typeface="Trebuchet MS" pitchFamily="34" charset="0"/>
            </a:endParaRPr>
          </a:p>
          <a:p>
            <a:pPr marL="457200" lvl="0" indent="-457200">
              <a:buFontTx/>
              <a:buChar char="-"/>
            </a:pPr>
            <a:r>
              <a:rPr lang="en-US" sz="2000" dirty="0" err="1" smtClean="0">
                <a:solidFill>
                  <a:prstClr val="black"/>
                </a:solidFill>
                <a:latin typeface="Trebuchet MS" pitchFamily="34" charset="0"/>
              </a:rPr>
              <a:t>ce</a:t>
            </a:r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î</a:t>
            </a:r>
            <a:r>
              <a:rPr lang="en-US" sz="2000" dirty="0" err="1" smtClean="0">
                <a:solidFill>
                  <a:prstClr val="black"/>
                </a:solidFill>
                <a:latin typeface="Trebuchet MS" pitchFamily="34" charset="0"/>
              </a:rPr>
              <a:t>nseamn</a:t>
            </a:r>
            <a:r>
              <a:rPr lang="vi-VN" sz="2000" dirty="0" smtClean="0">
                <a:solidFill>
                  <a:prstClr val="black"/>
                </a:solidFill>
                <a:latin typeface="Trebuchet MS" pitchFamily="34" charset="0"/>
              </a:rPr>
              <a:t>ă</a:t>
            </a:r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Trebuchet MS" pitchFamily="34" charset="0"/>
              </a:rPr>
              <a:t>locuri</a:t>
            </a:r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US" sz="2000" dirty="0">
                <a:solidFill>
                  <a:prstClr val="black"/>
                </a:solidFill>
                <a:latin typeface="Trebuchet MS" pitchFamily="34" charset="0"/>
              </a:rPr>
              <a:t>de </a:t>
            </a:r>
            <a:r>
              <a:rPr lang="en-US" sz="2000" dirty="0" err="1" smtClean="0">
                <a:solidFill>
                  <a:prstClr val="black"/>
                </a:solidFill>
                <a:latin typeface="Trebuchet MS" pitchFamily="34" charset="0"/>
              </a:rPr>
              <a:t>munc</a:t>
            </a:r>
            <a:r>
              <a:rPr lang="vi-VN" sz="2000" dirty="0" smtClean="0">
                <a:solidFill>
                  <a:prstClr val="black"/>
                </a:solidFill>
                <a:latin typeface="Trebuchet MS" pitchFamily="34" charset="0"/>
              </a:rPr>
              <a:t>ă</a:t>
            </a:r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rebuchet MS" pitchFamily="34" charset="0"/>
              </a:rPr>
              <a:t>verzi</a:t>
            </a:r>
            <a:r>
              <a:rPr lang="en-US" sz="2000" dirty="0">
                <a:solidFill>
                  <a:prstClr val="black"/>
                </a:solidFill>
                <a:latin typeface="Trebuchet MS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25884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699" y="1227484"/>
            <a:ext cx="11770679" cy="4261497"/>
          </a:xfrm>
        </p:spPr>
        <p:txBody>
          <a:bodyPr>
            <a:normAutofit/>
          </a:bodyPr>
          <a:lstStyle/>
          <a:p>
            <a:endParaRPr lang="en-US" sz="2200" dirty="0" smtClean="0">
              <a:latin typeface="Trebuchet MS" panose="020B0603020202020204" pitchFamily="34" charset="0"/>
            </a:endParaRPr>
          </a:p>
          <a:p>
            <a:endParaRPr lang="en-US" sz="2600" dirty="0"/>
          </a:p>
        </p:txBody>
      </p:sp>
      <p:pic>
        <p:nvPicPr>
          <p:cNvPr id="1026" name="Picture 2" descr="Logo EU_r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482" y="1279816"/>
            <a:ext cx="1564264" cy="563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Logo-ROGov_r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730" y="1166813"/>
            <a:ext cx="98107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Logo-BgGov_r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100" y="1147763"/>
            <a:ext cx="89535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                                                    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5383305" y="6428075"/>
            <a:ext cx="142539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43200" algn="ctr"/>
                <a:tab pos="5486400" algn="r"/>
              </a:tabLst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ww</a:t>
            </a:r>
            <a:r>
              <a:rPr lang="en-US" sz="1000" dirty="0" smtClean="0">
                <a:latin typeface="Trebuchet MS" panose="020B0603020202020204" pitchFamily="34" charset="0"/>
                <a:ea typeface="Times New Roman" panose="02020603050405020304" pitchFamily="18" charset="0"/>
              </a:rPr>
              <a:t>w.interregrobg.eu</a:t>
            </a:r>
            <a:endParaRPr kumimoji="0" lang="en-US" sz="1800" b="0" i="0" u="none" strike="noStrike" cap="none" normalizeH="0" baseline="0" dirty="0" smtClean="0">
              <a:ln>
                <a:noFill/>
              </a:ln>
              <a:effectLst/>
            </a:endParaRPr>
          </a:p>
        </p:txBody>
      </p:sp>
      <p:pic>
        <p:nvPicPr>
          <p:cNvPr id="1034" name="Picture 1" descr="C:\Users\barothi\AppData\Local\Temp\Rar$DIa0.990\Interreg_r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3305" y="5995554"/>
            <a:ext cx="1357102" cy="552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CIJ_Constanta_header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7746" y="1287032"/>
            <a:ext cx="1479108" cy="556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363682" y="2172876"/>
            <a:ext cx="1182831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prstClr val="black"/>
                </a:solidFill>
                <a:latin typeface="Trebuchet MS" pitchFamily="34" charset="0"/>
              </a:rPr>
              <a:t>WP3: </a:t>
            </a:r>
            <a:r>
              <a:rPr lang="en-GB" sz="2000" b="1" dirty="0" err="1">
                <a:solidFill>
                  <a:prstClr val="black"/>
                </a:solidFill>
                <a:latin typeface="Trebuchet MS" pitchFamily="34" charset="0"/>
              </a:rPr>
              <a:t>Rezultate</a:t>
            </a:r>
            <a:r>
              <a:rPr lang="en-GB" sz="2000" b="1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b="1" dirty="0" err="1">
                <a:solidFill>
                  <a:prstClr val="black"/>
                </a:solidFill>
                <a:latin typeface="Trebuchet MS" pitchFamily="34" charset="0"/>
              </a:rPr>
              <a:t>intelectuale</a:t>
            </a:r>
            <a:r>
              <a:rPr lang="en-GB" sz="2000" b="1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b="1" dirty="0" err="1">
                <a:solidFill>
                  <a:prstClr val="black"/>
                </a:solidFill>
                <a:latin typeface="Trebuchet MS" pitchFamily="34" charset="0"/>
              </a:rPr>
              <a:t>şi</a:t>
            </a:r>
            <a:r>
              <a:rPr lang="en-GB" sz="2000" b="1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b="1" dirty="0" err="1" smtClean="0">
                <a:solidFill>
                  <a:prstClr val="black"/>
                </a:solidFill>
                <a:latin typeface="Trebuchet MS" pitchFamily="34" charset="0"/>
              </a:rPr>
              <a:t>aplicaţii</a:t>
            </a:r>
            <a:endParaRPr lang="en-GB" sz="2000" b="1" dirty="0" smtClean="0">
              <a:solidFill>
                <a:prstClr val="black"/>
              </a:solidFill>
              <a:latin typeface="Trebuchet MS" pitchFamily="34" charset="0"/>
            </a:endParaRPr>
          </a:p>
          <a:p>
            <a:endParaRPr lang="en-GB" sz="2000" b="1" dirty="0">
              <a:solidFill>
                <a:prstClr val="black"/>
              </a:solidFill>
              <a:latin typeface="Trebuchet MS" pitchFamily="34" charset="0"/>
            </a:endParaRPr>
          </a:p>
          <a:p>
            <a:pPr lvl="0"/>
            <a:r>
              <a:rPr lang="en-GB" sz="2000" b="1" dirty="0" err="1" smtClean="0">
                <a:solidFill>
                  <a:prstClr val="black"/>
                </a:solidFill>
                <a:latin typeface="Trebuchet MS" pitchFamily="34" charset="0"/>
              </a:rPr>
              <a:t>Studiul</a:t>
            </a:r>
            <a:r>
              <a:rPr lang="en-GB" sz="2000" b="1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b="1" dirty="0">
                <a:solidFill>
                  <a:prstClr val="black"/>
                </a:solidFill>
                <a:latin typeface="Trebuchet MS" pitchFamily="34" charset="0"/>
              </a:rPr>
              <a:t>2: “</a:t>
            </a:r>
            <a:r>
              <a:rPr lang="en-GB" sz="2000" b="1" dirty="0" err="1">
                <a:solidFill>
                  <a:prstClr val="black"/>
                </a:solidFill>
                <a:latin typeface="Trebuchet MS" pitchFamily="34" charset="0"/>
              </a:rPr>
              <a:t>Lumea</a:t>
            </a:r>
            <a:r>
              <a:rPr lang="en-GB" sz="2000" b="1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b="1" dirty="0" err="1" smtClean="0">
                <a:solidFill>
                  <a:prstClr val="black"/>
                </a:solidFill>
                <a:latin typeface="Trebuchet MS" pitchFamily="34" charset="0"/>
              </a:rPr>
              <a:t>abilit</a:t>
            </a:r>
            <a:r>
              <a:rPr lang="vi-VN" sz="2000" b="1" dirty="0" smtClean="0">
                <a:solidFill>
                  <a:prstClr val="black"/>
                </a:solidFill>
                <a:latin typeface="Trebuchet MS" pitchFamily="34" charset="0"/>
              </a:rPr>
              <a:t>ă</a:t>
            </a:r>
            <a:r>
              <a:rPr lang="vi-VN" sz="2000" b="1" dirty="0">
                <a:solidFill>
                  <a:prstClr val="black"/>
                </a:solidFill>
                <a:latin typeface="Trebuchet MS" pitchFamily="34" charset="0"/>
              </a:rPr>
              <a:t>ț</a:t>
            </a:r>
            <a:r>
              <a:rPr lang="en-GB" sz="2000" b="1" dirty="0" err="1" smtClean="0">
                <a:solidFill>
                  <a:prstClr val="black"/>
                </a:solidFill>
                <a:latin typeface="Trebuchet MS" pitchFamily="34" charset="0"/>
              </a:rPr>
              <a:t>ilor</a:t>
            </a:r>
            <a:r>
              <a:rPr lang="en-GB" sz="2000" b="1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vi-VN" sz="2000" b="1" dirty="0">
                <a:solidFill>
                  <a:prstClr val="black"/>
                </a:solidFill>
                <a:latin typeface="Trebuchet MS" pitchFamily="34" charset="0"/>
              </a:rPr>
              <a:t>ș</a:t>
            </a:r>
            <a:r>
              <a:rPr lang="en-GB" sz="2000" b="1" dirty="0" smtClean="0">
                <a:solidFill>
                  <a:prstClr val="black"/>
                </a:solidFill>
                <a:latin typeface="Trebuchet MS" pitchFamily="34" charset="0"/>
              </a:rPr>
              <a:t>i </a:t>
            </a:r>
            <a:r>
              <a:rPr lang="vi-VN" sz="2000" b="1" dirty="0">
                <a:solidFill>
                  <a:prstClr val="black"/>
                </a:solidFill>
                <a:latin typeface="Trebuchet MS" pitchFamily="34" charset="0"/>
              </a:rPr>
              <a:t>î</a:t>
            </a:r>
            <a:r>
              <a:rPr lang="en-GB" sz="2000" b="1" dirty="0" err="1" smtClean="0">
                <a:solidFill>
                  <a:prstClr val="black"/>
                </a:solidFill>
                <a:latin typeface="Trebuchet MS" pitchFamily="34" charset="0"/>
              </a:rPr>
              <a:t>mbun</a:t>
            </a:r>
            <a:r>
              <a:rPr lang="vi-VN" sz="2000" b="1" dirty="0">
                <a:solidFill>
                  <a:prstClr val="black"/>
                </a:solidFill>
                <a:latin typeface="Trebuchet MS" pitchFamily="34" charset="0"/>
              </a:rPr>
              <a:t>ă</a:t>
            </a:r>
            <a:r>
              <a:rPr lang="en-GB" sz="2000" b="1" dirty="0" smtClean="0">
                <a:solidFill>
                  <a:prstClr val="black"/>
                </a:solidFill>
                <a:latin typeface="Trebuchet MS" pitchFamily="34" charset="0"/>
              </a:rPr>
              <a:t>t</a:t>
            </a:r>
            <a:r>
              <a:rPr lang="vi-VN" sz="2000" b="1" dirty="0">
                <a:solidFill>
                  <a:prstClr val="black"/>
                </a:solidFill>
                <a:latin typeface="Trebuchet MS" pitchFamily="34" charset="0"/>
              </a:rPr>
              <a:t>ă</a:t>
            </a:r>
            <a:r>
              <a:rPr lang="vi-VN" sz="2000" b="1" dirty="0" smtClean="0">
                <a:solidFill>
                  <a:prstClr val="black"/>
                </a:solidFill>
                <a:latin typeface="Trebuchet MS" pitchFamily="34" charset="0"/>
              </a:rPr>
              <a:t>ț</a:t>
            </a:r>
            <a:r>
              <a:rPr lang="en-GB" sz="2000" b="1" dirty="0" err="1" smtClean="0">
                <a:solidFill>
                  <a:prstClr val="black"/>
                </a:solidFill>
                <a:latin typeface="Trebuchet MS" pitchFamily="34" charset="0"/>
              </a:rPr>
              <a:t>irea</a:t>
            </a:r>
            <a:r>
              <a:rPr lang="en-GB" sz="2000" b="1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b="1" dirty="0" err="1" smtClean="0">
                <a:solidFill>
                  <a:prstClr val="black"/>
                </a:solidFill>
                <a:latin typeface="Trebuchet MS" pitchFamily="34" charset="0"/>
              </a:rPr>
              <a:t>educa</a:t>
            </a:r>
            <a:r>
              <a:rPr lang="vi-VN" sz="2000" b="1" dirty="0">
                <a:solidFill>
                  <a:prstClr val="black"/>
                </a:solidFill>
                <a:latin typeface="Trebuchet MS" pitchFamily="34" charset="0"/>
              </a:rPr>
              <a:t>ț</a:t>
            </a:r>
            <a:r>
              <a:rPr lang="en-GB" sz="2000" b="1" dirty="0" err="1" smtClean="0">
                <a:solidFill>
                  <a:prstClr val="black"/>
                </a:solidFill>
                <a:latin typeface="Trebuchet MS" pitchFamily="34" charset="0"/>
              </a:rPr>
              <a:t>iei</a:t>
            </a:r>
            <a:r>
              <a:rPr lang="en-GB" sz="2000" b="1" dirty="0" smtClean="0">
                <a:solidFill>
                  <a:prstClr val="black"/>
                </a:solidFill>
                <a:latin typeface="Trebuchet MS" pitchFamily="34" charset="0"/>
              </a:rPr>
              <a:t>”</a:t>
            </a:r>
          </a:p>
          <a:p>
            <a:pPr lvl="0"/>
            <a:endParaRPr lang="en-GB" sz="2000" b="1" dirty="0">
              <a:solidFill>
                <a:prstClr val="black"/>
              </a:solidFill>
              <a:latin typeface="Trebuchet MS" pitchFamily="34" charset="0"/>
            </a:endParaRPr>
          </a:p>
          <a:p>
            <a:pPr marL="342900" lvl="0" indent="-342900">
              <a:buFontTx/>
              <a:buChar char="-"/>
            </a:pPr>
            <a:r>
              <a:rPr lang="en-GB" sz="2000" dirty="0" err="1">
                <a:solidFill>
                  <a:prstClr val="black"/>
                </a:solidFill>
                <a:latin typeface="Trebuchet MS" pitchFamily="34" charset="0"/>
              </a:rPr>
              <a:t>p</a:t>
            </a:r>
            <a:r>
              <a:rPr lang="en-GB" sz="2000" dirty="0" err="1" smtClean="0">
                <a:solidFill>
                  <a:prstClr val="black"/>
                </a:solidFill>
                <a:latin typeface="Trebuchet MS" pitchFamily="34" charset="0"/>
              </a:rPr>
              <a:t>rezentarea</a:t>
            </a:r>
            <a:r>
              <a:rPr lang="en-GB" sz="2000" dirty="0" smtClean="0">
                <a:solidFill>
                  <a:prstClr val="black"/>
                </a:solidFill>
                <a:latin typeface="Trebuchet MS" pitchFamily="34" charset="0"/>
              </a:rPr>
              <a:t> general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ă</a:t>
            </a:r>
            <a:r>
              <a:rPr lang="en-GB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dirty="0">
                <a:solidFill>
                  <a:prstClr val="black"/>
                </a:solidFill>
                <a:latin typeface="Trebuchet MS" pitchFamily="34" charset="0"/>
              </a:rPr>
              <a:t>a 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î</a:t>
            </a:r>
            <a:r>
              <a:rPr lang="en-GB" sz="2000" dirty="0" err="1" smtClean="0">
                <a:solidFill>
                  <a:prstClr val="black"/>
                </a:solidFill>
                <a:latin typeface="Trebuchet MS" pitchFamily="34" charset="0"/>
              </a:rPr>
              <a:t>mbun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ă</a:t>
            </a:r>
            <a:r>
              <a:rPr lang="en-GB" sz="2000" dirty="0" smtClean="0">
                <a:solidFill>
                  <a:prstClr val="black"/>
                </a:solidFill>
                <a:latin typeface="Trebuchet MS" pitchFamily="34" charset="0"/>
              </a:rPr>
              <a:t>t</a:t>
            </a:r>
            <a:r>
              <a:rPr lang="vi-VN" sz="2000" dirty="0" smtClean="0">
                <a:solidFill>
                  <a:prstClr val="black"/>
                </a:solidFill>
                <a:latin typeface="Trebuchet MS" pitchFamily="34" charset="0"/>
              </a:rPr>
              <a:t>ă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ț</a:t>
            </a:r>
            <a:r>
              <a:rPr lang="en-GB" sz="2000" dirty="0" err="1" smtClean="0">
                <a:solidFill>
                  <a:prstClr val="black"/>
                </a:solidFill>
                <a:latin typeface="Trebuchet MS" pitchFamily="34" charset="0"/>
              </a:rPr>
              <a:t>irii</a:t>
            </a:r>
            <a:r>
              <a:rPr lang="en-GB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dirty="0" err="1" smtClean="0">
                <a:solidFill>
                  <a:prstClr val="black"/>
                </a:solidFill>
                <a:latin typeface="Trebuchet MS" pitchFamily="34" charset="0"/>
              </a:rPr>
              <a:t>abilit</a:t>
            </a:r>
            <a:r>
              <a:rPr lang="vi-VN" sz="2000" dirty="0" smtClean="0">
                <a:solidFill>
                  <a:prstClr val="black"/>
                </a:solidFill>
                <a:latin typeface="Trebuchet MS" pitchFamily="34" charset="0"/>
              </a:rPr>
              <a:t>ă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ț</a:t>
            </a:r>
            <a:r>
              <a:rPr lang="en-GB" sz="2000" dirty="0" err="1" smtClean="0">
                <a:solidFill>
                  <a:prstClr val="black"/>
                </a:solidFill>
                <a:latin typeface="Trebuchet MS" pitchFamily="34" charset="0"/>
              </a:rPr>
              <a:t>ilor</a:t>
            </a:r>
            <a:r>
              <a:rPr lang="en-GB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ș</a:t>
            </a:r>
            <a:r>
              <a:rPr lang="en-GB" sz="2000" dirty="0" smtClean="0">
                <a:solidFill>
                  <a:prstClr val="black"/>
                </a:solidFill>
                <a:latin typeface="Trebuchet MS" pitchFamily="34" charset="0"/>
              </a:rPr>
              <a:t>i </a:t>
            </a:r>
            <a:r>
              <a:rPr lang="en-GB" sz="2000" dirty="0" err="1" smtClean="0">
                <a:solidFill>
                  <a:prstClr val="black"/>
                </a:solidFill>
                <a:latin typeface="Trebuchet MS" pitchFamily="34" charset="0"/>
              </a:rPr>
              <a:t>cuno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ș</a:t>
            </a:r>
            <a:r>
              <a:rPr lang="en-GB" sz="2000" dirty="0" smtClean="0">
                <a:solidFill>
                  <a:prstClr val="black"/>
                </a:solidFill>
                <a:latin typeface="Trebuchet MS" pitchFamily="34" charset="0"/>
              </a:rPr>
              <a:t>tin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ț</a:t>
            </a:r>
            <a:r>
              <a:rPr lang="en-GB" sz="2000" dirty="0" err="1" smtClean="0">
                <a:solidFill>
                  <a:prstClr val="black"/>
                </a:solidFill>
                <a:latin typeface="Trebuchet MS" pitchFamily="34" charset="0"/>
              </a:rPr>
              <a:t>elor</a:t>
            </a:r>
            <a:endParaRPr lang="en-GB" sz="2000" dirty="0">
              <a:solidFill>
                <a:prstClr val="black"/>
              </a:solidFill>
              <a:latin typeface="Trebuchet MS" pitchFamily="34" charset="0"/>
            </a:endParaRPr>
          </a:p>
          <a:p>
            <a:pPr marL="342900" lvl="0" indent="-342900">
              <a:buFontTx/>
              <a:buChar char="-"/>
            </a:pP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identific</a:t>
            </a:r>
            <a:r>
              <a:rPr lang="en-US" sz="2000" dirty="0">
                <a:solidFill>
                  <a:prstClr val="black"/>
                </a:solidFill>
                <a:latin typeface="Trebuchet MS" pitchFamily="34" charset="0"/>
              </a:rPr>
              <a:t>area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 formularel</a:t>
            </a:r>
            <a:r>
              <a:rPr lang="en-US" sz="2000" dirty="0">
                <a:solidFill>
                  <a:prstClr val="black"/>
                </a:solidFill>
                <a:latin typeface="Trebuchet MS" pitchFamily="34" charset="0"/>
              </a:rPr>
              <a:t>or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 disponibile și subiectele de instruire care să </a:t>
            </a:r>
            <a:r>
              <a:rPr lang="en-US" sz="2000" dirty="0" err="1">
                <a:solidFill>
                  <a:prstClr val="black"/>
                </a:solidFill>
                <a:latin typeface="Trebuchet MS" pitchFamily="34" charset="0"/>
              </a:rPr>
              <a:t>stimuleze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 mobilitatea forței de muncă</a:t>
            </a:r>
            <a:endParaRPr lang="en-US" sz="2000" dirty="0">
              <a:solidFill>
                <a:prstClr val="black"/>
              </a:solidFill>
              <a:latin typeface="Trebuchet MS" pitchFamily="34" charset="0"/>
            </a:endParaRPr>
          </a:p>
          <a:p>
            <a:pPr marL="342900" lvl="0" indent="-342900">
              <a:buFontTx/>
              <a:buChar char="-"/>
            </a:pPr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c</a:t>
            </a:r>
            <a:r>
              <a:rPr lang="vi-VN" sz="2000" dirty="0" smtClean="0">
                <a:solidFill>
                  <a:prstClr val="black"/>
                </a:solidFill>
                <a:latin typeface="Trebuchet MS" pitchFamily="34" charset="0"/>
              </a:rPr>
              <a:t>olect</a:t>
            </a:r>
            <a:r>
              <a:rPr lang="en-US" sz="2000" dirty="0">
                <a:solidFill>
                  <a:prstClr val="black"/>
                </a:solidFill>
                <a:latin typeface="Trebuchet MS" pitchFamily="34" charset="0"/>
              </a:rPr>
              <a:t>area de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 informații complete și oficiale despre materiale educaționale, cursuri,</a:t>
            </a:r>
            <a:r>
              <a:rPr lang="en-US" sz="2000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on-line sau față în față</a:t>
            </a:r>
            <a:endParaRPr lang="en-US" sz="2000" dirty="0">
              <a:solidFill>
                <a:prstClr val="black"/>
              </a:solidFill>
              <a:latin typeface="Trebuchet MS" pitchFamily="34" charset="0"/>
            </a:endParaRPr>
          </a:p>
          <a:p>
            <a:pPr marL="342900" lvl="0" indent="-342900">
              <a:buFontTx/>
              <a:buChar char="-"/>
            </a:pPr>
            <a:r>
              <a:rPr lang="en-US" sz="2000" dirty="0" err="1" smtClean="0">
                <a:solidFill>
                  <a:prstClr val="black"/>
                </a:solidFill>
                <a:latin typeface="Trebuchet MS" pitchFamily="34" charset="0"/>
              </a:rPr>
              <a:t>identificarea</a:t>
            </a:r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rebuchet MS" pitchFamily="34" charset="0"/>
              </a:rPr>
              <a:t>serviciilor</a:t>
            </a:r>
            <a:r>
              <a:rPr lang="en-US" sz="2000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rebuchet MS" pitchFamily="34" charset="0"/>
              </a:rPr>
              <a:t>dezvoltate</a:t>
            </a:r>
            <a:r>
              <a:rPr lang="en-US" sz="2000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î</a:t>
            </a:r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n </a:t>
            </a:r>
            <a:r>
              <a:rPr lang="en-US" sz="2000" dirty="0" err="1">
                <a:solidFill>
                  <a:prstClr val="black"/>
                </a:solidFill>
                <a:latin typeface="Trebuchet MS" pitchFamily="34" charset="0"/>
              </a:rPr>
              <a:t>domeniul</a:t>
            </a:r>
            <a:r>
              <a:rPr lang="en-US" sz="2000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î</a:t>
            </a:r>
            <a:r>
              <a:rPr lang="en-US" sz="2000" dirty="0" err="1" smtClean="0">
                <a:solidFill>
                  <a:prstClr val="black"/>
                </a:solidFill>
                <a:latin typeface="Trebuchet MS" pitchFamily="34" charset="0"/>
              </a:rPr>
              <a:t>nv</a:t>
            </a:r>
            <a:r>
              <a:rPr lang="vi-VN" sz="2000" dirty="0" smtClean="0">
                <a:solidFill>
                  <a:prstClr val="black"/>
                </a:solidFill>
                <a:latin typeface="Trebuchet MS" pitchFamily="34" charset="0"/>
              </a:rPr>
              <a:t>ă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ț</a:t>
            </a:r>
            <a:r>
              <a:rPr lang="vi-VN" sz="2000" dirty="0" smtClean="0">
                <a:solidFill>
                  <a:prstClr val="black"/>
                </a:solidFill>
                <a:latin typeface="Trebuchet MS" pitchFamily="34" charset="0"/>
              </a:rPr>
              <a:t>ă</a:t>
            </a:r>
            <a:r>
              <a:rPr lang="en-US" sz="2000" dirty="0" err="1" smtClean="0">
                <a:solidFill>
                  <a:prstClr val="black"/>
                </a:solidFill>
                <a:latin typeface="Trebuchet MS" pitchFamily="34" charset="0"/>
              </a:rPr>
              <a:t>rii</a:t>
            </a:r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rebuchet MS" pitchFamily="34" charset="0"/>
              </a:rPr>
              <a:t>pe</a:t>
            </a:r>
            <a:r>
              <a:rPr lang="en-US" sz="2000" dirty="0">
                <a:solidFill>
                  <a:prstClr val="black"/>
                </a:solidFill>
                <a:latin typeface="Trebuchet MS" pitchFamily="34" charset="0"/>
              </a:rPr>
              <a:t> tot </a:t>
            </a:r>
            <a:r>
              <a:rPr lang="en-US" sz="2000" dirty="0" err="1">
                <a:solidFill>
                  <a:prstClr val="black"/>
                </a:solidFill>
                <a:latin typeface="Trebuchet MS" pitchFamily="34" charset="0"/>
              </a:rPr>
              <a:t>parcursul</a:t>
            </a:r>
            <a:r>
              <a:rPr lang="en-US" sz="2000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vie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ț</a:t>
            </a:r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ii</a:t>
            </a:r>
            <a:endParaRPr lang="en-US" sz="2000" dirty="0">
              <a:solidFill>
                <a:prstClr val="black"/>
              </a:solidFill>
              <a:latin typeface="Trebuchet MS" pitchFamily="34" charset="0"/>
            </a:endParaRPr>
          </a:p>
          <a:p>
            <a:pPr marL="342900" lvl="0" indent="-342900">
              <a:buFontTx/>
              <a:buChar char="-"/>
            </a:pPr>
            <a:r>
              <a:rPr lang="en-US" sz="2000" dirty="0" err="1" smtClean="0">
                <a:solidFill>
                  <a:prstClr val="black"/>
                </a:solidFill>
                <a:latin typeface="Trebuchet MS" pitchFamily="34" charset="0"/>
              </a:rPr>
              <a:t>rezultatele</a:t>
            </a:r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vi-VN" sz="2000" dirty="0" smtClean="0">
                <a:solidFill>
                  <a:prstClr val="black"/>
                </a:solidFill>
                <a:latin typeface="Trebuchet MS" pitchFamily="34" charset="0"/>
              </a:rPr>
              <a:t>parteneriate</a:t>
            </a:r>
            <a:r>
              <a:rPr lang="en-US" sz="2000" dirty="0" err="1" smtClean="0">
                <a:solidFill>
                  <a:prstClr val="black"/>
                </a:solidFill>
                <a:latin typeface="Trebuchet MS" pitchFamily="34" charset="0"/>
              </a:rPr>
              <a:t>lor</a:t>
            </a:r>
            <a:r>
              <a:rPr lang="vi-VN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cu institute de învățământ, stimularea îmbunătățirii abilităților</a:t>
            </a:r>
            <a:endParaRPr lang="en-US" sz="2000" dirty="0">
              <a:solidFill>
                <a:prstClr val="black"/>
              </a:solidFill>
              <a:latin typeface="Trebuchet MS" pitchFamily="34" charset="0"/>
            </a:endParaRPr>
          </a:p>
          <a:p>
            <a:pPr marL="342900" lvl="0" indent="-342900">
              <a:buFontTx/>
              <a:buChar char="-"/>
            </a:pP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modul în care grupul țintă poate lua parte la </a:t>
            </a:r>
            <a:r>
              <a:rPr lang="en-US" sz="2000" dirty="0" err="1">
                <a:solidFill>
                  <a:prstClr val="black"/>
                </a:solidFill>
                <a:latin typeface="Trebuchet MS" pitchFamily="34" charset="0"/>
              </a:rPr>
              <a:t>cursuri</a:t>
            </a:r>
            <a:r>
              <a:rPr lang="en-US" sz="2000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stimul</a:t>
            </a:r>
            <a:r>
              <a:rPr lang="en-US" sz="2000" dirty="0" err="1">
                <a:solidFill>
                  <a:prstClr val="black"/>
                </a:solidFill>
                <a:latin typeface="Trebuchet MS" pitchFamily="34" charset="0"/>
              </a:rPr>
              <a:t>ative</a:t>
            </a:r>
            <a:r>
              <a:rPr lang="en-US" sz="2000" dirty="0">
                <a:solidFill>
                  <a:prstClr val="black"/>
                </a:solidFill>
                <a:latin typeface="Trebuchet MS" pitchFamily="34" charset="0"/>
              </a:rPr>
              <a:t> (de </a:t>
            </a:r>
            <a:r>
              <a:rPr lang="en-US" sz="2000" dirty="0" err="1">
                <a:solidFill>
                  <a:prstClr val="black"/>
                </a:solidFill>
                <a:latin typeface="Trebuchet MS" pitchFamily="34" charset="0"/>
              </a:rPr>
              <a:t>interes</a:t>
            </a:r>
            <a:r>
              <a:rPr lang="en-US" sz="2000" dirty="0">
                <a:solidFill>
                  <a:prstClr val="black"/>
                </a:solidFill>
                <a:latin typeface="Trebuchet MS" pitchFamily="34" charset="0"/>
              </a:rPr>
              <a:t>)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 pentru </a:t>
            </a:r>
            <a:r>
              <a:rPr lang="en-US" sz="2000" dirty="0" err="1" smtClean="0">
                <a:solidFill>
                  <a:prstClr val="black"/>
                </a:solidFill>
                <a:latin typeface="Trebuchet MS" pitchFamily="34" charset="0"/>
              </a:rPr>
              <a:t>cre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ș</a:t>
            </a:r>
            <a:r>
              <a:rPr lang="en-US" sz="2000" dirty="0" err="1" smtClean="0">
                <a:solidFill>
                  <a:prstClr val="black"/>
                </a:solidFill>
                <a:latin typeface="Trebuchet MS" pitchFamily="34" charset="0"/>
              </a:rPr>
              <a:t>terea</a:t>
            </a:r>
            <a:r>
              <a:rPr lang="vi-VN" sz="2000" dirty="0" smtClean="0">
                <a:solidFill>
                  <a:prstClr val="black"/>
                </a:solidFill>
                <a:latin typeface="Trebuchet MS" pitchFamily="34" charset="0"/>
              </a:rPr>
              <a:t> abilitățil</a:t>
            </a:r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or</a:t>
            </a:r>
            <a:r>
              <a:rPr lang="vi-VN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a</a:t>
            </a:r>
            <a:r>
              <a:rPr lang="vi-VN" sz="2000" dirty="0" smtClean="0">
                <a:solidFill>
                  <a:prstClr val="black"/>
                </a:solidFill>
                <a:latin typeface="Trebuchet MS" pitchFamily="34" charset="0"/>
              </a:rPr>
              <a:t> competitiv</a:t>
            </a:r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it</a:t>
            </a:r>
            <a:r>
              <a:rPr lang="vi-VN" sz="2000" dirty="0" smtClean="0">
                <a:solidFill>
                  <a:prstClr val="black"/>
                </a:solidFill>
                <a:latin typeface="Trebuchet MS" pitchFamily="34" charset="0"/>
              </a:rPr>
              <a:t>ă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ț</a:t>
            </a:r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ii</a:t>
            </a:r>
            <a:r>
              <a:rPr lang="vi-VN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și </a:t>
            </a:r>
            <a:r>
              <a:rPr lang="vi-VN" sz="2000" dirty="0" smtClean="0">
                <a:solidFill>
                  <a:prstClr val="black"/>
                </a:solidFill>
                <a:latin typeface="Trebuchet MS" pitchFamily="34" charset="0"/>
              </a:rPr>
              <a:t>mobili</a:t>
            </a:r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t</a:t>
            </a:r>
            <a:r>
              <a:rPr lang="vi-VN" sz="2000" dirty="0" smtClean="0">
                <a:solidFill>
                  <a:prstClr val="black"/>
                </a:solidFill>
                <a:latin typeface="Trebuchet MS" pitchFamily="34" charset="0"/>
              </a:rPr>
              <a:t>ă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ț</a:t>
            </a:r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ii</a:t>
            </a:r>
            <a:endParaRPr lang="en-GB" sz="2000" dirty="0">
              <a:solidFill>
                <a:prstClr val="black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5198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34" y="1843088"/>
            <a:ext cx="11475075" cy="4261497"/>
          </a:xfrm>
        </p:spPr>
        <p:txBody>
          <a:bodyPr>
            <a:normAutofit/>
          </a:bodyPr>
          <a:lstStyle/>
          <a:p>
            <a:endParaRPr lang="en-US" sz="2200" dirty="0" smtClean="0">
              <a:latin typeface="Trebuchet MS" panose="020B0603020202020204" pitchFamily="34" charset="0"/>
            </a:endParaRPr>
          </a:p>
          <a:p>
            <a:r>
              <a:rPr lang="en-US" sz="2600" dirty="0" smtClean="0"/>
              <a:t> </a:t>
            </a:r>
            <a:endParaRPr lang="en-US" sz="2600" dirty="0"/>
          </a:p>
        </p:txBody>
      </p:sp>
      <p:pic>
        <p:nvPicPr>
          <p:cNvPr id="1026" name="Picture 2" descr="Logo EU_r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482" y="1279816"/>
            <a:ext cx="1564264" cy="563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Logo-ROGov_r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730" y="1166813"/>
            <a:ext cx="98107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Logo-BgGov_r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100" y="1147763"/>
            <a:ext cx="89535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                                                    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5383305" y="6547701"/>
            <a:ext cx="142539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43200" algn="ctr"/>
                <a:tab pos="5486400" algn="r"/>
              </a:tabLst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ww</a:t>
            </a:r>
            <a:r>
              <a:rPr lang="en-US" sz="1000" dirty="0" smtClean="0">
                <a:latin typeface="Trebuchet MS" panose="020B0603020202020204" pitchFamily="34" charset="0"/>
                <a:ea typeface="Times New Roman" panose="02020603050405020304" pitchFamily="18" charset="0"/>
              </a:rPr>
              <a:t>w.interregrobg.eu</a:t>
            </a:r>
            <a:endParaRPr kumimoji="0" lang="en-US" sz="1800" b="0" i="0" u="none" strike="noStrike" cap="none" normalizeH="0" baseline="0" dirty="0" smtClean="0">
              <a:ln>
                <a:noFill/>
              </a:ln>
              <a:effectLst/>
            </a:endParaRPr>
          </a:p>
        </p:txBody>
      </p:sp>
      <p:pic>
        <p:nvPicPr>
          <p:cNvPr id="1034" name="Picture 1" descr="C:\Users\barothi\AppData\Local\Temp\Rar$DIa0.990\Interreg_r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3305" y="5995554"/>
            <a:ext cx="1357102" cy="552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CIJ_Constanta_header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7746" y="1287032"/>
            <a:ext cx="1479108" cy="556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528034" y="2297598"/>
            <a:ext cx="10841352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prstClr val="black"/>
                </a:solidFill>
                <a:latin typeface="Trebuchet MS" pitchFamily="34" charset="0"/>
              </a:rPr>
              <a:t>WP3: </a:t>
            </a:r>
            <a:r>
              <a:rPr lang="en-GB" b="1" dirty="0" err="1">
                <a:solidFill>
                  <a:prstClr val="black"/>
                </a:solidFill>
                <a:latin typeface="Trebuchet MS" pitchFamily="34" charset="0"/>
              </a:rPr>
              <a:t>Rezultate</a:t>
            </a:r>
            <a:r>
              <a:rPr lang="en-GB" b="1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b="1" dirty="0" err="1">
                <a:solidFill>
                  <a:prstClr val="black"/>
                </a:solidFill>
                <a:latin typeface="Trebuchet MS" pitchFamily="34" charset="0"/>
              </a:rPr>
              <a:t>intelectuale</a:t>
            </a:r>
            <a:r>
              <a:rPr lang="en-GB" b="1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b="1" dirty="0" err="1">
                <a:solidFill>
                  <a:prstClr val="black"/>
                </a:solidFill>
                <a:latin typeface="Trebuchet MS" pitchFamily="34" charset="0"/>
              </a:rPr>
              <a:t>şi</a:t>
            </a:r>
            <a:r>
              <a:rPr lang="en-GB" b="1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b="1" dirty="0" err="1">
                <a:solidFill>
                  <a:prstClr val="black"/>
                </a:solidFill>
                <a:latin typeface="Trebuchet MS" pitchFamily="34" charset="0"/>
              </a:rPr>
              <a:t>aplicaţii</a:t>
            </a:r>
            <a:endParaRPr lang="en-GB" b="1" dirty="0">
              <a:solidFill>
                <a:prstClr val="black"/>
              </a:solidFill>
              <a:latin typeface="Trebuchet MS" pitchFamily="34" charset="0"/>
            </a:endParaRPr>
          </a:p>
          <a:p>
            <a:pPr lvl="0"/>
            <a:endParaRPr lang="en-GB" b="1" dirty="0" smtClean="0">
              <a:solidFill>
                <a:prstClr val="black"/>
              </a:solidFill>
              <a:latin typeface="Trebuchet MS" pitchFamily="34" charset="0"/>
            </a:endParaRPr>
          </a:p>
          <a:p>
            <a:pPr lvl="0"/>
            <a:r>
              <a:rPr lang="en-GB" sz="2000" b="1" dirty="0" err="1" smtClean="0">
                <a:solidFill>
                  <a:prstClr val="black"/>
                </a:solidFill>
                <a:latin typeface="Trebuchet MS" pitchFamily="34" charset="0"/>
              </a:rPr>
              <a:t>Elaborarea</a:t>
            </a:r>
            <a:r>
              <a:rPr lang="en-GB" sz="2000" b="1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b="1" dirty="0" err="1">
                <a:solidFill>
                  <a:prstClr val="black"/>
                </a:solidFill>
                <a:latin typeface="Trebuchet MS" pitchFamily="34" charset="0"/>
              </a:rPr>
              <a:t>instrumentelor</a:t>
            </a:r>
            <a:r>
              <a:rPr lang="en-GB" sz="2000" b="1" dirty="0">
                <a:solidFill>
                  <a:prstClr val="black"/>
                </a:solidFill>
                <a:latin typeface="Trebuchet MS" pitchFamily="34" charset="0"/>
              </a:rPr>
              <a:t> de auto-</a:t>
            </a:r>
            <a:r>
              <a:rPr lang="en-GB" sz="2000" b="1" dirty="0" err="1">
                <a:solidFill>
                  <a:prstClr val="black"/>
                </a:solidFill>
                <a:latin typeface="Trebuchet MS" pitchFamily="34" charset="0"/>
              </a:rPr>
              <a:t>evaluare</a:t>
            </a:r>
            <a:endParaRPr lang="en-GB" sz="2000" b="1" dirty="0">
              <a:solidFill>
                <a:prstClr val="black"/>
              </a:solidFill>
              <a:latin typeface="Trebuchet MS" pitchFamily="34" charset="0"/>
            </a:endParaRPr>
          </a:p>
          <a:p>
            <a:pPr lvl="0" algn="just"/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- </a:t>
            </a:r>
            <a:r>
              <a:rPr lang="en-US" sz="2000" dirty="0" err="1" smtClean="0">
                <a:solidFill>
                  <a:prstClr val="black"/>
                </a:solidFill>
                <a:latin typeface="Trebuchet MS" pitchFamily="34" charset="0"/>
              </a:rPr>
              <a:t>Elaborarea</a:t>
            </a:r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rebuchet MS" pitchFamily="34" charset="0"/>
              </a:rPr>
              <a:t>unui</a:t>
            </a:r>
            <a:r>
              <a:rPr lang="en-US" sz="2000" dirty="0">
                <a:solidFill>
                  <a:prstClr val="black"/>
                </a:solidFill>
                <a:latin typeface="Trebuchet MS" pitchFamily="34" charset="0"/>
              </a:rPr>
              <a:t> instrument de </a:t>
            </a:r>
            <a:r>
              <a:rPr lang="en-US" sz="2000" dirty="0" err="1">
                <a:solidFill>
                  <a:prstClr val="black"/>
                </a:solidFill>
                <a:latin typeface="Trebuchet MS" pitchFamily="34" charset="0"/>
              </a:rPr>
              <a:t>autoevaluare</a:t>
            </a:r>
            <a:r>
              <a:rPr lang="en-US" sz="2000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rebuchet MS" pitchFamily="34" charset="0"/>
              </a:rPr>
              <a:t>individuala</a:t>
            </a:r>
            <a:endParaRPr lang="en-US" sz="2000" dirty="0">
              <a:solidFill>
                <a:prstClr val="black"/>
              </a:solidFill>
              <a:latin typeface="Trebuchet MS" pitchFamily="34" charset="0"/>
            </a:endParaRPr>
          </a:p>
          <a:p>
            <a:pPr lvl="0" algn="just"/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- </a:t>
            </a:r>
            <a:r>
              <a:rPr lang="en-US" sz="2000" dirty="0" err="1" smtClean="0">
                <a:solidFill>
                  <a:prstClr val="black"/>
                </a:solidFill>
                <a:latin typeface="Trebuchet MS" pitchFamily="34" charset="0"/>
              </a:rPr>
              <a:t>Elaborarea</a:t>
            </a:r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rebuchet MS" pitchFamily="34" charset="0"/>
              </a:rPr>
              <a:t>unui</a:t>
            </a:r>
            <a:r>
              <a:rPr lang="en-US" sz="2000" dirty="0">
                <a:solidFill>
                  <a:prstClr val="black"/>
                </a:solidFill>
                <a:latin typeface="Trebuchet MS" pitchFamily="34" charset="0"/>
              </a:rPr>
              <a:t> instrument de </a:t>
            </a:r>
            <a:r>
              <a:rPr lang="en-US" sz="2000" dirty="0" err="1">
                <a:solidFill>
                  <a:prstClr val="black"/>
                </a:solidFill>
                <a:latin typeface="Trebuchet MS" pitchFamily="34" charset="0"/>
              </a:rPr>
              <a:t>autoevaluare</a:t>
            </a:r>
            <a:r>
              <a:rPr lang="en-US" sz="2000" dirty="0">
                <a:solidFill>
                  <a:prstClr val="black"/>
                </a:solidFill>
                <a:latin typeface="Trebuchet MS" pitchFamily="34" charset="0"/>
              </a:rPr>
              <a:t> in </a:t>
            </a:r>
            <a:r>
              <a:rPr lang="en-US" sz="2000" dirty="0" err="1">
                <a:solidFill>
                  <a:prstClr val="black"/>
                </a:solidFill>
                <a:latin typeface="Trebuchet MS" pitchFamily="34" charset="0"/>
              </a:rPr>
              <a:t>functie</a:t>
            </a:r>
            <a:r>
              <a:rPr lang="en-US" sz="2000" dirty="0">
                <a:solidFill>
                  <a:prstClr val="black"/>
                </a:solidFill>
                <a:latin typeface="Trebuchet MS" pitchFamily="34" charset="0"/>
              </a:rPr>
              <a:t> de </a:t>
            </a:r>
            <a:r>
              <a:rPr lang="en-US" sz="2000" dirty="0" err="1">
                <a:solidFill>
                  <a:prstClr val="black"/>
                </a:solidFill>
                <a:latin typeface="Trebuchet MS" pitchFamily="34" charset="0"/>
              </a:rPr>
              <a:t>interesul</a:t>
            </a:r>
            <a:r>
              <a:rPr lang="en-US" sz="2000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rebuchet MS" pitchFamily="34" charset="0"/>
              </a:rPr>
              <a:t>profesional</a:t>
            </a:r>
            <a:endParaRPr lang="en-US" sz="2000" dirty="0">
              <a:solidFill>
                <a:prstClr val="black"/>
              </a:solidFill>
              <a:latin typeface="Trebuchet MS" pitchFamily="34" charset="0"/>
            </a:endParaRPr>
          </a:p>
          <a:p>
            <a:pPr lvl="0" algn="just"/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- </a:t>
            </a:r>
            <a:r>
              <a:rPr lang="en-US" sz="2000" dirty="0" err="1">
                <a:solidFill>
                  <a:prstClr val="black"/>
                </a:solidFill>
                <a:latin typeface="Trebuchet MS" pitchFamily="34" charset="0"/>
              </a:rPr>
              <a:t>Elaborarea</a:t>
            </a:r>
            <a:r>
              <a:rPr lang="en-US" sz="2000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rebuchet MS" pitchFamily="34" charset="0"/>
              </a:rPr>
              <a:t>unui</a:t>
            </a:r>
            <a:r>
              <a:rPr lang="en-US" sz="2000" dirty="0">
                <a:solidFill>
                  <a:prstClr val="black"/>
                </a:solidFill>
                <a:latin typeface="Trebuchet MS" pitchFamily="34" charset="0"/>
              </a:rPr>
              <a:t> instrument de </a:t>
            </a:r>
            <a:r>
              <a:rPr lang="en-US" sz="2000" dirty="0" err="1">
                <a:solidFill>
                  <a:prstClr val="black"/>
                </a:solidFill>
                <a:latin typeface="Trebuchet MS" pitchFamily="34" charset="0"/>
              </a:rPr>
              <a:t>autoevaluare</a:t>
            </a:r>
            <a:r>
              <a:rPr lang="en-US" sz="2000" dirty="0">
                <a:solidFill>
                  <a:prstClr val="black"/>
                </a:solidFill>
                <a:latin typeface="Trebuchet MS" pitchFamily="34" charset="0"/>
              </a:rPr>
              <a:t> pentru </a:t>
            </a:r>
            <a:r>
              <a:rPr lang="en-US" sz="2000" dirty="0" err="1">
                <a:solidFill>
                  <a:prstClr val="black"/>
                </a:solidFill>
                <a:latin typeface="Trebuchet MS" pitchFamily="34" charset="0"/>
              </a:rPr>
              <a:t>abilitatile</a:t>
            </a:r>
            <a:r>
              <a:rPr lang="en-US" sz="2000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rebuchet MS" pitchFamily="34" charset="0"/>
              </a:rPr>
              <a:t>profesionale</a:t>
            </a:r>
            <a:r>
              <a:rPr lang="en-US" sz="2000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rebuchet MS" pitchFamily="34" charset="0"/>
              </a:rPr>
              <a:t>transferabile</a:t>
            </a:r>
            <a:endParaRPr lang="en-US" sz="2000" dirty="0">
              <a:solidFill>
                <a:prstClr val="black"/>
              </a:solidFill>
              <a:latin typeface="Trebuchet MS" pitchFamily="34" charset="0"/>
            </a:endParaRPr>
          </a:p>
          <a:p>
            <a:pPr lvl="0" algn="just"/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- G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enerarea unui mecanism de potrivire pentru o carieră și un loc de muncă </a:t>
            </a:r>
            <a:r>
              <a:rPr lang="vi-VN" sz="2000" dirty="0" smtClean="0">
                <a:solidFill>
                  <a:prstClr val="black"/>
                </a:solidFill>
                <a:latin typeface="Trebuchet MS" pitchFamily="34" charset="0"/>
              </a:rPr>
              <a:t>adecvat</a:t>
            </a:r>
            <a:endParaRPr lang="en-US" sz="2000" dirty="0" smtClean="0">
              <a:solidFill>
                <a:prstClr val="black"/>
              </a:solidFill>
              <a:latin typeface="Trebuchet MS" pitchFamily="34" charset="0"/>
            </a:endParaRPr>
          </a:p>
          <a:p>
            <a:pPr marL="285750" lvl="0" indent="-285750" algn="just">
              <a:buFontTx/>
              <a:buChar char="-"/>
            </a:pPr>
            <a:endParaRPr lang="en-US" sz="2000" dirty="0">
              <a:solidFill>
                <a:prstClr val="black"/>
              </a:solidFill>
              <a:latin typeface="Trebuchet MS" pitchFamily="34" charset="0"/>
            </a:endParaRPr>
          </a:p>
          <a:p>
            <a:pPr algn="just"/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A</a:t>
            </a:r>
            <a:r>
              <a:rPr lang="vi-VN" sz="2000" dirty="0" smtClean="0">
                <a:solidFill>
                  <a:prstClr val="black"/>
                </a:solidFill>
                <a:latin typeface="Trebuchet MS" pitchFamily="34" charset="0"/>
              </a:rPr>
              <a:t>utoevaluarea 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este procesul de strângere de informații despre </a:t>
            </a:r>
            <a:r>
              <a:rPr lang="en-US" sz="2000" dirty="0" err="1" smtClean="0">
                <a:solidFill>
                  <a:prstClr val="black"/>
                </a:solidFill>
                <a:latin typeface="Trebuchet MS" pitchFamily="34" charset="0"/>
              </a:rPr>
              <a:t>persoanele</a:t>
            </a:r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Trebuchet MS" pitchFamily="34" charset="0"/>
              </a:rPr>
              <a:t>interesate</a:t>
            </a:r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vi-VN" sz="2000" dirty="0" smtClean="0">
                <a:solidFill>
                  <a:prstClr val="black"/>
                </a:solidFill>
                <a:latin typeface="Trebuchet MS" pitchFamily="34" charset="0"/>
              </a:rPr>
              <a:t>pentru 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a </a:t>
            </a:r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le 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ajuta </a:t>
            </a:r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in </a:t>
            </a:r>
            <a:r>
              <a:rPr lang="en-US" sz="2000" dirty="0" err="1" smtClean="0">
                <a:solidFill>
                  <a:prstClr val="black"/>
                </a:solidFill>
                <a:latin typeface="Trebuchet MS" pitchFamily="34" charset="0"/>
              </a:rPr>
              <a:t>luarea</a:t>
            </a:r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Trebuchet MS" pitchFamily="34" charset="0"/>
              </a:rPr>
              <a:t>unor</a:t>
            </a:r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Trebuchet MS" pitchFamily="34" charset="0"/>
              </a:rPr>
              <a:t>decizii</a:t>
            </a:r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vi-VN" sz="2000" dirty="0" smtClean="0">
                <a:solidFill>
                  <a:prstClr val="black"/>
                </a:solidFill>
                <a:latin typeface="Trebuchet MS" pitchFamily="34" charset="0"/>
              </a:rPr>
              <a:t>bazate 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pe o bună înțelegere de sine</a:t>
            </a:r>
            <a:r>
              <a:rPr lang="en-US" sz="2000" dirty="0">
                <a:solidFill>
                  <a:prstClr val="black"/>
                </a:solidFill>
                <a:latin typeface="Trebuchet MS" pitchFamily="34" charset="0"/>
              </a:rPr>
              <a:t>. Este </a:t>
            </a:r>
            <a:r>
              <a:rPr lang="en-US" sz="2000" dirty="0" err="1">
                <a:solidFill>
                  <a:prstClr val="black"/>
                </a:solidFill>
                <a:latin typeface="Trebuchet MS" pitchFamily="34" charset="0"/>
              </a:rPr>
              <a:t>primul</a:t>
            </a:r>
            <a:r>
              <a:rPr lang="en-US" sz="2000" dirty="0">
                <a:solidFill>
                  <a:prstClr val="black"/>
                </a:solidFill>
                <a:latin typeface="Trebuchet MS" pitchFamily="34" charset="0"/>
              </a:rPr>
              <a:t> pas in </a:t>
            </a:r>
            <a:r>
              <a:rPr lang="en-US" sz="2000" dirty="0" err="1">
                <a:solidFill>
                  <a:prstClr val="black"/>
                </a:solidFill>
                <a:latin typeface="Trebuchet MS" pitchFamily="34" charset="0"/>
              </a:rPr>
              <a:t>procesul</a:t>
            </a:r>
            <a:r>
              <a:rPr lang="en-US" sz="2000" dirty="0">
                <a:solidFill>
                  <a:prstClr val="black"/>
                </a:solidFill>
                <a:latin typeface="Trebuchet MS" pitchFamily="34" charset="0"/>
              </a:rPr>
              <a:t> de </a:t>
            </a:r>
            <a:r>
              <a:rPr lang="en-US" sz="2000" dirty="0" err="1">
                <a:solidFill>
                  <a:prstClr val="black"/>
                </a:solidFill>
                <a:latin typeface="Trebuchet MS" pitchFamily="34" charset="0"/>
              </a:rPr>
              <a:t>planificare</a:t>
            </a:r>
            <a:r>
              <a:rPr lang="en-US" sz="2000" dirty="0">
                <a:solidFill>
                  <a:prstClr val="black"/>
                </a:solidFill>
                <a:latin typeface="Trebuchet MS" pitchFamily="34" charset="0"/>
              </a:rPr>
              <a:t> a </a:t>
            </a:r>
            <a:r>
              <a:rPr lang="en-US" sz="2000" dirty="0" err="1">
                <a:solidFill>
                  <a:prstClr val="black"/>
                </a:solidFill>
                <a:latin typeface="Trebuchet MS" pitchFamily="34" charset="0"/>
              </a:rPr>
              <a:t>carierei</a:t>
            </a:r>
            <a:r>
              <a:rPr lang="en-US" sz="2000" dirty="0">
                <a:solidFill>
                  <a:prstClr val="black"/>
                </a:solidFill>
                <a:latin typeface="Trebuchet MS" pitchFamily="34" charset="0"/>
              </a:rPr>
              <a:t>.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US" sz="2000" dirty="0">
                <a:solidFill>
                  <a:prstClr val="black"/>
                </a:solidFill>
                <a:latin typeface="Trebuchet MS" pitchFamily="34" charset="0"/>
              </a:rPr>
              <a:t>A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uto-evaluare</a:t>
            </a:r>
            <a:r>
              <a:rPr lang="en-US" sz="2000" dirty="0">
                <a:solidFill>
                  <a:prstClr val="black"/>
                </a:solidFill>
                <a:latin typeface="Trebuchet MS" pitchFamily="34" charset="0"/>
              </a:rPr>
              <a:t>a 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carier</a:t>
            </a:r>
            <a:r>
              <a:rPr lang="en-US" sz="2000" dirty="0" err="1">
                <a:solidFill>
                  <a:prstClr val="black"/>
                </a:solidFill>
                <a:latin typeface="Trebuchet MS" pitchFamily="34" charset="0"/>
              </a:rPr>
              <a:t>ei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 este </a:t>
            </a:r>
            <a:r>
              <a:rPr lang="vi-VN" sz="2000" dirty="0" smtClean="0">
                <a:solidFill>
                  <a:prstClr val="black"/>
                </a:solidFill>
                <a:latin typeface="Trebuchet MS" pitchFamily="34" charset="0"/>
              </a:rPr>
              <a:t>conceput</a:t>
            </a:r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a</a:t>
            </a:r>
            <a:r>
              <a:rPr lang="vi-VN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pentru a evalua acele atribute ale unei persoane care contează pentru o carieră de succes și de împlinire.</a:t>
            </a:r>
            <a:endParaRPr lang="en-US" sz="2000" dirty="0">
              <a:solidFill>
                <a:prstClr val="black"/>
              </a:solidFill>
              <a:latin typeface="Trebuchet MS" pitchFamily="34" charset="0"/>
            </a:endParaRPr>
          </a:p>
          <a:p>
            <a:pPr lvl="0" algn="just"/>
            <a:endParaRPr lang="en-US" dirty="0">
              <a:solidFill>
                <a:prstClr val="black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7455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34" y="1843088"/>
            <a:ext cx="11475075" cy="4261497"/>
          </a:xfrm>
        </p:spPr>
        <p:txBody>
          <a:bodyPr>
            <a:normAutofit/>
          </a:bodyPr>
          <a:lstStyle/>
          <a:p>
            <a:endParaRPr lang="en-US" sz="2200" dirty="0" smtClean="0">
              <a:latin typeface="Trebuchet MS" panose="020B0603020202020204" pitchFamily="34" charset="0"/>
            </a:endParaRPr>
          </a:p>
          <a:p>
            <a:r>
              <a:rPr lang="en-US" sz="2600" dirty="0" smtClean="0"/>
              <a:t> </a:t>
            </a:r>
            <a:endParaRPr lang="en-US" sz="2600" dirty="0"/>
          </a:p>
        </p:txBody>
      </p:sp>
      <p:pic>
        <p:nvPicPr>
          <p:cNvPr id="1026" name="Picture 2" descr="Logo EU_r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482" y="1279816"/>
            <a:ext cx="1564264" cy="563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Logo-ROGov_r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730" y="1166813"/>
            <a:ext cx="98107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Logo-BgGov_r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100" y="1147763"/>
            <a:ext cx="89535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                                                    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5383305" y="6547701"/>
            <a:ext cx="142539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43200" algn="ctr"/>
                <a:tab pos="5486400" algn="r"/>
              </a:tabLst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ww</a:t>
            </a:r>
            <a:r>
              <a:rPr lang="en-US" sz="1000" dirty="0" smtClean="0">
                <a:latin typeface="Trebuchet MS" panose="020B0603020202020204" pitchFamily="34" charset="0"/>
                <a:ea typeface="Times New Roman" panose="02020603050405020304" pitchFamily="18" charset="0"/>
              </a:rPr>
              <a:t>w.interregrobg.eu</a:t>
            </a:r>
            <a:endParaRPr kumimoji="0" lang="en-US" sz="1800" b="0" i="0" u="none" strike="noStrike" cap="none" normalizeH="0" baseline="0" dirty="0" smtClean="0">
              <a:ln>
                <a:noFill/>
              </a:ln>
              <a:effectLst/>
            </a:endParaRPr>
          </a:p>
        </p:txBody>
      </p:sp>
      <p:pic>
        <p:nvPicPr>
          <p:cNvPr id="1034" name="Picture 1" descr="C:\Users\barothi\AppData\Local\Temp\Rar$DIa0.990\Interreg_r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3305" y="5995554"/>
            <a:ext cx="1357102" cy="552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CIJ_Constanta_header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7746" y="1287032"/>
            <a:ext cx="1479108" cy="556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298863" y="1997839"/>
            <a:ext cx="985058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prstClr val="black"/>
                </a:solidFill>
                <a:latin typeface="Trebuchet MS" pitchFamily="34" charset="0"/>
              </a:rPr>
              <a:t>WP3: </a:t>
            </a:r>
            <a:r>
              <a:rPr lang="en-GB" sz="2000" b="1" dirty="0" err="1">
                <a:solidFill>
                  <a:prstClr val="black"/>
                </a:solidFill>
                <a:latin typeface="Trebuchet MS" pitchFamily="34" charset="0"/>
              </a:rPr>
              <a:t>Rezultate</a:t>
            </a:r>
            <a:r>
              <a:rPr lang="en-GB" sz="2000" b="1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b="1" dirty="0" err="1">
                <a:solidFill>
                  <a:prstClr val="black"/>
                </a:solidFill>
                <a:latin typeface="Trebuchet MS" pitchFamily="34" charset="0"/>
              </a:rPr>
              <a:t>intelectuale</a:t>
            </a:r>
            <a:r>
              <a:rPr lang="en-GB" sz="2000" b="1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b="1" dirty="0" err="1">
                <a:solidFill>
                  <a:prstClr val="black"/>
                </a:solidFill>
                <a:latin typeface="Trebuchet MS" pitchFamily="34" charset="0"/>
              </a:rPr>
              <a:t>şi</a:t>
            </a:r>
            <a:r>
              <a:rPr lang="en-GB" sz="2000" b="1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b="1" dirty="0" err="1" smtClean="0">
                <a:solidFill>
                  <a:prstClr val="black"/>
                </a:solidFill>
                <a:latin typeface="Trebuchet MS" pitchFamily="34" charset="0"/>
              </a:rPr>
              <a:t>aplicaţii</a:t>
            </a:r>
            <a:endParaRPr lang="en-GB" sz="2000" b="1" dirty="0" smtClean="0">
              <a:solidFill>
                <a:prstClr val="black"/>
              </a:solidFill>
              <a:latin typeface="Trebuchet MS" pitchFamily="34" charset="0"/>
            </a:endParaRPr>
          </a:p>
          <a:p>
            <a:pPr algn="ctr"/>
            <a:endParaRPr lang="en-GB" sz="2000" b="1" dirty="0">
              <a:solidFill>
                <a:prstClr val="black"/>
              </a:solidFill>
              <a:latin typeface="Trebuchet MS" pitchFamily="34" charset="0"/>
            </a:endParaRPr>
          </a:p>
          <a:p>
            <a:pPr lvl="0"/>
            <a:r>
              <a:rPr lang="en-GB" sz="2000" dirty="0" err="1" smtClean="0">
                <a:solidFill>
                  <a:prstClr val="black"/>
                </a:solidFill>
                <a:latin typeface="Trebuchet MS" pitchFamily="34" charset="0"/>
              </a:rPr>
              <a:t>Realizarea</a:t>
            </a:r>
            <a:r>
              <a:rPr lang="en-GB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latin typeface="Trebuchet MS" pitchFamily="34" charset="0"/>
              </a:rPr>
              <a:t>unei</a:t>
            </a:r>
            <a:r>
              <a:rPr lang="en-GB" sz="2000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latin typeface="Trebuchet MS" pitchFamily="34" charset="0"/>
              </a:rPr>
              <a:t>reţele</a:t>
            </a:r>
            <a:r>
              <a:rPr lang="en-GB" sz="2000" dirty="0">
                <a:solidFill>
                  <a:prstClr val="black"/>
                </a:solidFill>
                <a:latin typeface="Trebuchet MS" pitchFamily="34" charset="0"/>
              </a:rPr>
              <a:t> de </a:t>
            </a:r>
            <a:r>
              <a:rPr lang="en-GB" sz="2000" dirty="0" err="1">
                <a:solidFill>
                  <a:prstClr val="black"/>
                </a:solidFill>
                <a:latin typeface="Trebuchet MS" pitchFamily="34" charset="0"/>
              </a:rPr>
              <a:t>stakeholderi</a:t>
            </a:r>
            <a:r>
              <a:rPr lang="en-GB" sz="2000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dirty="0" smtClean="0">
                <a:solidFill>
                  <a:prstClr val="black"/>
                </a:solidFill>
                <a:latin typeface="Trebuchet MS" pitchFamily="34" charset="0"/>
              </a:rPr>
              <a:t>(CCINA </a:t>
            </a:r>
            <a:r>
              <a:rPr lang="en-GB" sz="2000" dirty="0" err="1" smtClean="0">
                <a:solidFill>
                  <a:prstClr val="black"/>
                </a:solidFill>
                <a:latin typeface="Trebuchet MS" pitchFamily="34" charset="0"/>
              </a:rPr>
              <a:t>partener</a:t>
            </a:r>
            <a:r>
              <a:rPr lang="en-GB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dirty="0" err="1" smtClean="0">
                <a:solidFill>
                  <a:prstClr val="black"/>
                </a:solidFill>
                <a:latin typeface="Trebuchet MS" pitchFamily="34" charset="0"/>
              </a:rPr>
              <a:t>responsabil</a:t>
            </a:r>
            <a:r>
              <a:rPr lang="en-GB" sz="2000" dirty="0" smtClean="0">
                <a:solidFill>
                  <a:prstClr val="black"/>
                </a:solidFill>
                <a:latin typeface="Trebuchet MS" pitchFamily="34" charset="0"/>
              </a:rPr>
              <a:t>)</a:t>
            </a:r>
          </a:p>
          <a:p>
            <a:pPr marL="285750" lvl="0" indent="-285750">
              <a:buFontTx/>
              <a:buChar char="-"/>
            </a:pPr>
            <a:endParaRPr lang="en-US" sz="2000" dirty="0">
              <a:solidFill>
                <a:prstClr val="black"/>
              </a:solidFill>
              <a:latin typeface="Trebuchet MS" pitchFamily="34" charset="0"/>
            </a:endParaRPr>
          </a:p>
          <a:p>
            <a:pPr lvl="0"/>
            <a:r>
              <a:rPr lang="en-GB" sz="2000" dirty="0" err="1" smtClean="0">
                <a:solidFill>
                  <a:prstClr val="black"/>
                </a:solidFill>
                <a:latin typeface="Trebuchet MS" pitchFamily="34" charset="0"/>
              </a:rPr>
              <a:t>Realizarea</a:t>
            </a:r>
            <a:r>
              <a:rPr lang="en-GB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dirty="0" err="1" smtClean="0">
                <a:solidFill>
                  <a:prstClr val="black"/>
                </a:solidFill>
                <a:latin typeface="Trebuchet MS" pitchFamily="34" charset="0"/>
              </a:rPr>
              <a:t>unui</a:t>
            </a:r>
            <a:r>
              <a:rPr lang="en-GB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dirty="0">
                <a:solidFill>
                  <a:prstClr val="black"/>
                </a:solidFill>
                <a:latin typeface="Trebuchet MS" pitchFamily="34" charset="0"/>
              </a:rPr>
              <a:t>Portal web </a:t>
            </a:r>
            <a:r>
              <a:rPr lang="en-GB" sz="2000" dirty="0" smtClean="0">
                <a:solidFill>
                  <a:prstClr val="black"/>
                </a:solidFill>
                <a:latin typeface="Trebuchet MS" pitchFamily="34" charset="0"/>
              </a:rPr>
              <a:t>“MOWE UP” (CCI Dobrich </a:t>
            </a:r>
            <a:r>
              <a:rPr lang="en-GB" sz="2000" dirty="0" err="1" smtClean="0">
                <a:solidFill>
                  <a:prstClr val="black"/>
                </a:solidFill>
                <a:latin typeface="Trebuchet MS" pitchFamily="34" charset="0"/>
              </a:rPr>
              <a:t>partener</a:t>
            </a:r>
            <a:r>
              <a:rPr lang="en-GB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dirty="0" err="1" smtClean="0">
                <a:solidFill>
                  <a:prstClr val="black"/>
                </a:solidFill>
                <a:latin typeface="Trebuchet MS" pitchFamily="34" charset="0"/>
              </a:rPr>
              <a:t>responsabil</a:t>
            </a:r>
            <a:r>
              <a:rPr lang="en-GB" sz="2000" dirty="0" smtClean="0">
                <a:solidFill>
                  <a:prstClr val="black"/>
                </a:solidFill>
                <a:latin typeface="Trebuchet MS" pitchFamily="34" charset="0"/>
              </a:rPr>
              <a:t>)</a:t>
            </a:r>
          </a:p>
          <a:p>
            <a:pPr lvl="0"/>
            <a:r>
              <a:rPr lang="en-GB" sz="2000" dirty="0" smtClean="0">
                <a:solidFill>
                  <a:prstClr val="black"/>
                </a:solidFill>
                <a:latin typeface="Trebuchet MS" pitchFamily="34" charset="0"/>
              </a:rPr>
              <a:t>- </a:t>
            </a:r>
            <a:r>
              <a:rPr lang="en-GB" sz="2000" dirty="0" err="1" smtClean="0">
                <a:solidFill>
                  <a:prstClr val="black"/>
                </a:solidFill>
                <a:latin typeface="Trebuchet MS" pitchFamily="34" charset="0"/>
              </a:rPr>
              <a:t>dezvoltarea</a:t>
            </a:r>
            <a:r>
              <a:rPr lang="en-GB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latin typeface="Trebuchet MS" pitchFamily="34" charset="0"/>
              </a:rPr>
              <a:t>arhitecturii</a:t>
            </a:r>
            <a:r>
              <a:rPr lang="en-GB" sz="2000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latin typeface="Trebuchet MS" pitchFamily="34" charset="0"/>
              </a:rPr>
              <a:t>informationale</a:t>
            </a:r>
            <a:endParaRPr lang="en-GB" sz="2000" dirty="0">
              <a:solidFill>
                <a:prstClr val="black"/>
              </a:solidFill>
              <a:latin typeface="Trebuchet MS" pitchFamily="34" charset="0"/>
            </a:endParaRPr>
          </a:p>
          <a:p>
            <a:pPr lvl="0"/>
            <a:r>
              <a:rPr lang="en-GB" sz="2000" dirty="0" smtClean="0">
                <a:solidFill>
                  <a:prstClr val="black"/>
                </a:solidFill>
                <a:latin typeface="Trebuchet MS" pitchFamily="34" charset="0"/>
              </a:rPr>
              <a:t>- </a:t>
            </a:r>
            <a:r>
              <a:rPr lang="en-GB" sz="2000" dirty="0" err="1" smtClean="0">
                <a:solidFill>
                  <a:prstClr val="black"/>
                </a:solidFill>
                <a:latin typeface="Trebuchet MS" pitchFamily="34" charset="0"/>
              </a:rPr>
              <a:t>dezvoltarea</a:t>
            </a:r>
            <a:r>
              <a:rPr lang="en-GB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latin typeface="Trebuchet MS" pitchFamily="34" charset="0"/>
              </a:rPr>
              <a:t>continutului</a:t>
            </a:r>
            <a:r>
              <a:rPr lang="en-GB" sz="2000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latin typeface="Trebuchet MS" pitchFamily="34" charset="0"/>
              </a:rPr>
              <a:t>narativ</a:t>
            </a:r>
            <a:endParaRPr lang="en-GB" sz="2000" dirty="0">
              <a:solidFill>
                <a:prstClr val="black"/>
              </a:solidFill>
              <a:latin typeface="Trebuchet MS" pitchFamily="34" charset="0"/>
            </a:endParaRPr>
          </a:p>
          <a:p>
            <a:pPr marL="342900" lvl="0" indent="-342900" algn="just">
              <a:buFontTx/>
              <a:buChar char="-"/>
            </a:pPr>
            <a:r>
              <a:rPr lang="en-GB" sz="2000" dirty="0" err="1" smtClean="0">
                <a:solidFill>
                  <a:prstClr val="black"/>
                </a:solidFill>
                <a:latin typeface="Trebuchet MS" pitchFamily="34" charset="0"/>
              </a:rPr>
              <a:t>elaborarea</a:t>
            </a:r>
            <a:r>
              <a:rPr lang="en-GB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latin typeface="Trebuchet MS" pitchFamily="34" charset="0"/>
              </a:rPr>
              <a:t>continutului</a:t>
            </a:r>
            <a:r>
              <a:rPr lang="en-GB" sz="2000" dirty="0">
                <a:solidFill>
                  <a:prstClr val="black"/>
                </a:solidFill>
                <a:latin typeface="Trebuchet MS" pitchFamily="34" charset="0"/>
              </a:rPr>
              <a:t> video al </a:t>
            </a:r>
            <a:r>
              <a:rPr lang="en-GB" sz="2000" dirty="0" err="1">
                <a:solidFill>
                  <a:prstClr val="black"/>
                </a:solidFill>
                <a:latin typeface="Trebuchet MS" pitchFamily="34" charset="0"/>
              </a:rPr>
              <a:t>modulelor</a:t>
            </a:r>
            <a:r>
              <a:rPr lang="en-GB" sz="2000" dirty="0">
                <a:solidFill>
                  <a:prstClr val="black"/>
                </a:solidFill>
                <a:latin typeface="Trebuchet MS" pitchFamily="34" charset="0"/>
              </a:rPr>
              <a:t> web </a:t>
            </a:r>
            <a:endParaRPr lang="en-GB" sz="2000" dirty="0" smtClean="0">
              <a:solidFill>
                <a:prstClr val="black"/>
              </a:solidFill>
              <a:latin typeface="Trebuchet MS" pitchFamily="34" charset="0"/>
            </a:endParaRPr>
          </a:p>
          <a:p>
            <a:pPr lvl="0" algn="just"/>
            <a:r>
              <a:rPr lang="en-GB" sz="2000" dirty="0" smtClean="0">
                <a:solidFill>
                  <a:prstClr val="black"/>
                </a:solidFill>
                <a:latin typeface="Trebuchet MS" pitchFamily="34" charset="0"/>
              </a:rPr>
              <a:t>(se </a:t>
            </a:r>
            <a:r>
              <a:rPr lang="en-GB" sz="2000" dirty="0" err="1" smtClean="0">
                <a:solidFill>
                  <a:prstClr val="black"/>
                </a:solidFill>
                <a:latin typeface="Trebuchet MS" pitchFamily="34" charset="0"/>
              </a:rPr>
              <a:t>vor</a:t>
            </a:r>
            <a:r>
              <a:rPr lang="en-GB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dirty="0" err="1" smtClean="0">
                <a:solidFill>
                  <a:prstClr val="black"/>
                </a:solidFill>
                <a:latin typeface="Trebuchet MS" pitchFamily="34" charset="0"/>
              </a:rPr>
              <a:t>realiza</a:t>
            </a:r>
            <a:r>
              <a:rPr lang="en-GB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vi-VN" sz="2000" dirty="0" smtClean="0">
                <a:solidFill>
                  <a:prstClr val="black"/>
                </a:solidFill>
                <a:latin typeface="Trebuchet MS" pitchFamily="34" charset="0"/>
              </a:rPr>
              <a:t>interviuri 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cu </a:t>
            </a:r>
            <a:r>
              <a:rPr lang="en-US" sz="2000" dirty="0" err="1">
                <a:solidFill>
                  <a:prstClr val="black"/>
                </a:solidFill>
                <a:latin typeface="Trebuchet MS" pitchFamily="34" charset="0"/>
              </a:rPr>
              <a:t>persoanele</a:t>
            </a:r>
            <a:r>
              <a:rPr lang="en-US" sz="2000" dirty="0">
                <a:solidFill>
                  <a:prstClr val="black"/>
                </a:solidFill>
                <a:latin typeface="Trebuchet MS" pitchFamily="34" charset="0"/>
              </a:rPr>
              <a:t> care au un 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loc de muncă </a:t>
            </a:r>
            <a:r>
              <a:rPr lang="vi-VN" sz="2000" dirty="0" smtClean="0">
                <a:solidFill>
                  <a:prstClr val="black"/>
                </a:solidFill>
                <a:latin typeface="Trebuchet MS" pitchFamily="34" charset="0"/>
              </a:rPr>
              <a:t>in 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Bulgaria și </a:t>
            </a:r>
            <a:r>
              <a:rPr lang="vi-VN" sz="2000" dirty="0" smtClean="0">
                <a:solidFill>
                  <a:prstClr val="black"/>
                </a:solidFill>
                <a:latin typeface="Trebuchet MS" pitchFamily="34" charset="0"/>
              </a:rPr>
              <a:t>România</a:t>
            </a:r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, </a:t>
            </a:r>
            <a:r>
              <a:rPr lang="vi-VN" sz="2000" dirty="0" smtClean="0">
                <a:solidFill>
                  <a:prstClr val="black"/>
                </a:solidFill>
                <a:latin typeface="Trebuchet MS" pitchFamily="34" charset="0"/>
              </a:rPr>
              <a:t>prezentarea 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locurilor de muncă </a:t>
            </a:r>
            <a:r>
              <a:rPr lang="en-US" sz="2000" dirty="0">
                <a:solidFill>
                  <a:prstClr val="black"/>
                </a:solidFill>
                <a:latin typeface="Trebuchet MS" pitchFamily="34" charset="0"/>
              </a:rPr>
              <a:t>di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n sectoare specifice din ambele țări</a:t>
            </a:r>
            <a:r>
              <a:rPr lang="en-US" sz="2000" dirty="0">
                <a:solidFill>
                  <a:prstClr val="black"/>
                </a:solidFill>
                <a:latin typeface="Trebuchet MS" pitchFamily="34" charset="0"/>
              </a:rPr>
              <a:t>; video cu </a:t>
            </a:r>
            <a:r>
              <a:rPr lang="en-US" sz="2000" dirty="0" err="1">
                <a:solidFill>
                  <a:prstClr val="black"/>
                </a:solidFill>
                <a:latin typeface="Trebuchet MS" pitchFamily="34" charset="0"/>
              </a:rPr>
              <a:t>sfaturi</a:t>
            </a:r>
            <a:r>
              <a:rPr lang="en-US" sz="2000" dirty="0">
                <a:solidFill>
                  <a:prstClr val="black"/>
                </a:solidFill>
                <a:latin typeface="Trebuchet MS" pitchFamily="34" charset="0"/>
              </a:rPr>
              <a:t> de </a:t>
            </a:r>
            <a:r>
              <a:rPr lang="en-US" sz="2000" dirty="0" err="1">
                <a:solidFill>
                  <a:prstClr val="black"/>
                </a:solidFill>
                <a:latin typeface="Trebuchet MS" pitchFamily="34" charset="0"/>
              </a:rPr>
              <a:t>angajare</a:t>
            </a:r>
            <a:r>
              <a:rPr lang="en-US" sz="2000" dirty="0">
                <a:solidFill>
                  <a:prstClr val="black"/>
                </a:solidFill>
                <a:latin typeface="Trebuchet MS" pitchFamily="34" charset="0"/>
              </a:rPr>
              <a:t> – </a:t>
            </a:r>
            <a:r>
              <a:rPr lang="en-US" sz="2000" dirty="0" err="1" smtClean="0">
                <a:solidFill>
                  <a:prstClr val="black"/>
                </a:solidFill>
                <a:latin typeface="Trebuchet MS" pitchFamily="34" charset="0"/>
              </a:rPr>
              <a:t>pregatire</a:t>
            </a:r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rebuchet MS" pitchFamily="34" charset="0"/>
              </a:rPr>
              <a:t>interviu</a:t>
            </a:r>
            <a:r>
              <a:rPr lang="en-US" sz="2000" dirty="0">
                <a:solidFill>
                  <a:prstClr val="black"/>
                </a:solidFill>
                <a:latin typeface="Trebuchet MS" pitchFamily="34" charset="0"/>
              </a:rPr>
              <a:t> si CV)</a:t>
            </a:r>
            <a:endParaRPr lang="en-GB" sz="2000" dirty="0">
              <a:solidFill>
                <a:prstClr val="black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871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34" y="1843088"/>
            <a:ext cx="11475075" cy="4261497"/>
          </a:xfrm>
        </p:spPr>
        <p:txBody>
          <a:bodyPr>
            <a:normAutofit/>
          </a:bodyPr>
          <a:lstStyle/>
          <a:p>
            <a:endParaRPr lang="en-US" sz="2200" dirty="0" smtClean="0">
              <a:latin typeface="Trebuchet MS" panose="020B0603020202020204" pitchFamily="34" charset="0"/>
            </a:endParaRPr>
          </a:p>
          <a:p>
            <a:r>
              <a:rPr lang="en-US" sz="2600" dirty="0" smtClean="0"/>
              <a:t> </a:t>
            </a:r>
            <a:endParaRPr lang="en-US" sz="2600" dirty="0"/>
          </a:p>
        </p:txBody>
      </p:sp>
      <p:pic>
        <p:nvPicPr>
          <p:cNvPr id="1026" name="Picture 2" descr="Logo EU_r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482" y="1279816"/>
            <a:ext cx="1564264" cy="563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Logo-ROGov_r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730" y="1166813"/>
            <a:ext cx="98107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Logo-BgGov_r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100" y="1147763"/>
            <a:ext cx="89535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                                                    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5383305" y="6547701"/>
            <a:ext cx="142539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43200" algn="ctr"/>
                <a:tab pos="5486400" algn="r"/>
              </a:tabLst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ww</a:t>
            </a:r>
            <a:r>
              <a:rPr lang="en-US" sz="1000" dirty="0" smtClean="0">
                <a:latin typeface="Trebuchet MS" panose="020B0603020202020204" pitchFamily="34" charset="0"/>
                <a:ea typeface="Times New Roman" panose="02020603050405020304" pitchFamily="18" charset="0"/>
              </a:rPr>
              <a:t>w.interregrobg.eu</a:t>
            </a:r>
            <a:endParaRPr kumimoji="0" lang="en-US" sz="1800" b="0" i="0" u="none" strike="noStrike" cap="none" normalizeH="0" baseline="0" dirty="0" smtClean="0">
              <a:ln>
                <a:noFill/>
              </a:ln>
              <a:effectLst/>
            </a:endParaRPr>
          </a:p>
        </p:txBody>
      </p:sp>
      <p:pic>
        <p:nvPicPr>
          <p:cNvPr id="1034" name="Picture 1" descr="C:\Users\barothi\AppData\Local\Temp\Rar$DIa0.990\Interreg_r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3305" y="5995554"/>
            <a:ext cx="1357102" cy="552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CIJ_Constanta_header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7746" y="1287032"/>
            <a:ext cx="1479108" cy="556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298863" y="1997839"/>
            <a:ext cx="985058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2000" b="1" dirty="0">
                <a:solidFill>
                  <a:prstClr val="black"/>
                </a:solidFill>
                <a:latin typeface="Trebuchet MS" pitchFamily="34" charset="0"/>
              </a:rPr>
              <a:t>WP3: </a:t>
            </a:r>
            <a:r>
              <a:rPr lang="en-GB" sz="2000" b="1" dirty="0" err="1">
                <a:solidFill>
                  <a:prstClr val="black"/>
                </a:solidFill>
                <a:latin typeface="Trebuchet MS" pitchFamily="34" charset="0"/>
              </a:rPr>
              <a:t>Rezultate</a:t>
            </a:r>
            <a:r>
              <a:rPr lang="en-GB" sz="2000" b="1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b="1" dirty="0" err="1">
                <a:solidFill>
                  <a:prstClr val="black"/>
                </a:solidFill>
                <a:latin typeface="Trebuchet MS" pitchFamily="34" charset="0"/>
              </a:rPr>
              <a:t>intelectuale</a:t>
            </a:r>
            <a:r>
              <a:rPr lang="en-GB" sz="2000" b="1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b="1" dirty="0" err="1">
                <a:solidFill>
                  <a:prstClr val="black"/>
                </a:solidFill>
                <a:latin typeface="Trebuchet MS" pitchFamily="34" charset="0"/>
              </a:rPr>
              <a:t>şi</a:t>
            </a:r>
            <a:r>
              <a:rPr lang="en-GB" sz="2000" b="1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b="1" dirty="0" err="1" smtClean="0">
                <a:solidFill>
                  <a:prstClr val="black"/>
                </a:solidFill>
                <a:latin typeface="Trebuchet MS" pitchFamily="34" charset="0"/>
              </a:rPr>
              <a:t>aplicaţii</a:t>
            </a:r>
            <a:endParaRPr lang="en-GB" sz="2000" b="1" dirty="0" smtClean="0">
              <a:solidFill>
                <a:prstClr val="black"/>
              </a:solidFill>
              <a:latin typeface="Trebuchet MS" pitchFamily="34" charset="0"/>
            </a:endParaRPr>
          </a:p>
          <a:p>
            <a:pPr algn="ctr"/>
            <a:endParaRPr lang="en-GB" sz="2000" b="1" dirty="0">
              <a:solidFill>
                <a:prstClr val="black"/>
              </a:solidFill>
              <a:latin typeface="Trebuchet MS" pitchFamily="34" charset="0"/>
            </a:endParaRPr>
          </a:p>
          <a:p>
            <a:pPr lvl="0"/>
            <a:r>
              <a:rPr lang="en-GB" sz="2000" dirty="0" err="1" smtClean="0">
                <a:solidFill>
                  <a:prstClr val="black"/>
                </a:solidFill>
                <a:latin typeface="Trebuchet MS" pitchFamily="34" charset="0"/>
              </a:rPr>
              <a:t>Realizarea</a:t>
            </a:r>
            <a:r>
              <a:rPr lang="en-GB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dirty="0" err="1" smtClean="0">
                <a:solidFill>
                  <a:prstClr val="black"/>
                </a:solidFill>
                <a:latin typeface="Trebuchet MS" pitchFamily="34" charset="0"/>
              </a:rPr>
              <a:t>unui</a:t>
            </a:r>
            <a:r>
              <a:rPr lang="en-GB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dirty="0">
                <a:solidFill>
                  <a:prstClr val="black"/>
                </a:solidFill>
                <a:latin typeface="Trebuchet MS" pitchFamily="34" charset="0"/>
              </a:rPr>
              <a:t>Portal web </a:t>
            </a:r>
            <a:r>
              <a:rPr lang="en-GB" sz="2000" dirty="0" smtClean="0">
                <a:solidFill>
                  <a:prstClr val="black"/>
                </a:solidFill>
                <a:latin typeface="Trebuchet MS" pitchFamily="34" charset="0"/>
              </a:rPr>
              <a:t>“MOWE UP” (CCI Dobrich </a:t>
            </a:r>
            <a:r>
              <a:rPr lang="en-GB" sz="2000" dirty="0" err="1" smtClean="0">
                <a:solidFill>
                  <a:prstClr val="black"/>
                </a:solidFill>
                <a:latin typeface="Trebuchet MS" pitchFamily="34" charset="0"/>
              </a:rPr>
              <a:t>partener</a:t>
            </a:r>
            <a:r>
              <a:rPr lang="en-GB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dirty="0" err="1" smtClean="0">
                <a:solidFill>
                  <a:prstClr val="black"/>
                </a:solidFill>
                <a:latin typeface="Trebuchet MS" pitchFamily="34" charset="0"/>
              </a:rPr>
              <a:t>responsabil</a:t>
            </a:r>
            <a:r>
              <a:rPr lang="en-GB" sz="2000" dirty="0" smtClean="0">
                <a:solidFill>
                  <a:prstClr val="black"/>
                </a:solidFill>
                <a:latin typeface="Trebuchet MS" pitchFamily="34" charset="0"/>
              </a:rPr>
              <a:t>)</a:t>
            </a:r>
          </a:p>
          <a:p>
            <a:pPr lvl="0"/>
            <a:endParaRPr lang="en-GB" sz="2000" dirty="0" smtClean="0">
              <a:solidFill>
                <a:prstClr val="black"/>
              </a:solidFill>
              <a:latin typeface="Trebuchet MS" pitchFamily="34" charset="0"/>
            </a:endParaRPr>
          </a:p>
          <a:p>
            <a:pPr lvl="0"/>
            <a:r>
              <a:rPr lang="en-GB" sz="2000" dirty="0" err="1" smtClean="0">
                <a:solidFill>
                  <a:prstClr val="black"/>
                </a:solidFill>
                <a:latin typeface="Trebuchet MS" pitchFamily="34" charset="0"/>
              </a:rPr>
              <a:t>Principalele</a:t>
            </a:r>
            <a:r>
              <a:rPr lang="en-GB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dirty="0" err="1" smtClean="0">
                <a:solidFill>
                  <a:prstClr val="black"/>
                </a:solidFill>
                <a:latin typeface="Trebuchet MS" pitchFamily="34" charset="0"/>
              </a:rPr>
              <a:t>sectiuni</a:t>
            </a:r>
            <a:r>
              <a:rPr lang="en-GB" sz="2000" dirty="0" smtClean="0">
                <a:solidFill>
                  <a:prstClr val="black"/>
                </a:solidFill>
                <a:latin typeface="Trebuchet MS" pitchFamily="34" charset="0"/>
              </a:rPr>
              <a:t> ale </a:t>
            </a:r>
            <a:r>
              <a:rPr lang="en-GB" sz="2000" dirty="0" err="1" smtClean="0">
                <a:solidFill>
                  <a:prstClr val="black"/>
                </a:solidFill>
                <a:latin typeface="Trebuchet MS" pitchFamily="34" charset="0"/>
              </a:rPr>
              <a:t>portalului</a:t>
            </a:r>
            <a:r>
              <a:rPr lang="en-GB" sz="2000" dirty="0" smtClean="0">
                <a:solidFill>
                  <a:prstClr val="black"/>
                </a:solidFill>
                <a:latin typeface="Trebuchet MS" pitchFamily="34" charset="0"/>
              </a:rPr>
              <a:t> web</a:t>
            </a:r>
          </a:p>
          <a:p>
            <a:pPr marL="457200" lvl="0" indent="-457200">
              <a:buFontTx/>
              <a:buChar char="-"/>
            </a:pPr>
            <a:r>
              <a:rPr lang="en-GB" sz="2000" dirty="0" err="1" smtClean="0">
                <a:solidFill>
                  <a:prstClr val="black"/>
                </a:solidFill>
                <a:latin typeface="Trebuchet MS" pitchFamily="34" charset="0"/>
              </a:rPr>
              <a:t>lumea</a:t>
            </a:r>
            <a:r>
              <a:rPr lang="en-GB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latin typeface="Trebuchet MS" pitchFamily="34" charset="0"/>
              </a:rPr>
              <a:t>carierei</a:t>
            </a:r>
            <a:r>
              <a:rPr lang="en-GB" sz="2000" dirty="0">
                <a:solidFill>
                  <a:prstClr val="black"/>
                </a:solidFill>
                <a:latin typeface="Trebuchet MS" pitchFamily="34" charset="0"/>
              </a:rPr>
              <a:t> si a </a:t>
            </a:r>
            <a:r>
              <a:rPr lang="en-GB" sz="2000" dirty="0" err="1">
                <a:solidFill>
                  <a:prstClr val="black"/>
                </a:solidFill>
                <a:latin typeface="Trebuchet MS" pitchFamily="34" charset="0"/>
              </a:rPr>
              <a:t>locurilor</a:t>
            </a:r>
            <a:r>
              <a:rPr lang="en-GB" sz="2000" dirty="0">
                <a:solidFill>
                  <a:prstClr val="black"/>
                </a:solidFill>
                <a:latin typeface="Trebuchet MS" pitchFamily="34" charset="0"/>
              </a:rPr>
              <a:t> de </a:t>
            </a:r>
            <a:r>
              <a:rPr lang="en-GB" sz="2000" dirty="0" err="1">
                <a:solidFill>
                  <a:prstClr val="black"/>
                </a:solidFill>
                <a:latin typeface="Trebuchet MS" pitchFamily="34" charset="0"/>
              </a:rPr>
              <a:t>munca</a:t>
            </a:r>
            <a:endParaRPr lang="en-GB" sz="2000" dirty="0">
              <a:solidFill>
                <a:prstClr val="black"/>
              </a:solidFill>
              <a:latin typeface="Trebuchet MS" pitchFamily="34" charset="0"/>
            </a:endParaRPr>
          </a:p>
          <a:p>
            <a:pPr marL="457200" lvl="0" indent="-457200">
              <a:buFontTx/>
              <a:buChar char="-"/>
            </a:pPr>
            <a:r>
              <a:rPr lang="en-GB" sz="2000" dirty="0" err="1" smtClean="0">
                <a:solidFill>
                  <a:prstClr val="black"/>
                </a:solidFill>
                <a:latin typeface="Trebuchet MS" pitchFamily="34" charset="0"/>
              </a:rPr>
              <a:t>lumea</a:t>
            </a:r>
            <a:r>
              <a:rPr lang="en-GB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latin typeface="Trebuchet MS" pitchFamily="34" charset="0"/>
              </a:rPr>
              <a:t>abilitatilor</a:t>
            </a:r>
            <a:r>
              <a:rPr lang="en-GB" sz="2000" dirty="0">
                <a:solidFill>
                  <a:prstClr val="black"/>
                </a:solidFill>
                <a:latin typeface="Trebuchet MS" pitchFamily="34" charset="0"/>
              </a:rPr>
              <a:t> si </a:t>
            </a:r>
            <a:r>
              <a:rPr lang="en-GB" sz="2000" dirty="0" err="1">
                <a:solidFill>
                  <a:prstClr val="black"/>
                </a:solidFill>
                <a:latin typeface="Trebuchet MS" pitchFamily="34" charset="0"/>
              </a:rPr>
              <a:t>imbunatatirea</a:t>
            </a:r>
            <a:r>
              <a:rPr lang="en-GB" sz="2000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latin typeface="Trebuchet MS" pitchFamily="34" charset="0"/>
              </a:rPr>
              <a:t>educatiei</a:t>
            </a:r>
            <a:endParaRPr lang="en-GB" sz="2000" dirty="0">
              <a:solidFill>
                <a:prstClr val="black"/>
              </a:solidFill>
              <a:latin typeface="Trebuchet MS" pitchFamily="34" charset="0"/>
            </a:endParaRPr>
          </a:p>
          <a:p>
            <a:pPr marL="457200" lvl="0" indent="-457200">
              <a:buFontTx/>
              <a:buChar char="-"/>
            </a:pPr>
            <a:r>
              <a:rPr lang="en-GB" sz="2000" dirty="0" err="1" smtClean="0">
                <a:solidFill>
                  <a:prstClr val="black"/>
                </a:solidFill>
                <a:latin typeface="Trebuchet MS" pitchFamily="34" charset="0"/>
              </a:rPr>
              <a:t>instrumente</a:t>
            </a:r>
            <a:r>
              <a:rPr lang="en-GB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dirty="0">
                <a:solidFill>
                  <a:prstClr val="black"/>
                </a:solidFill>
                <a:latin typeface="Trebuchet MS" pitchFamily="34" charset="0"/>
              </a:rPr>
              <a:t>de </a:t>
            </a:r>
            <a:r>
              <a:rPr lang="en-GB" sz="2000" dirty="0" err="1">
                <a:solidFill>
                  <a:prstClr val="black"/>
                </a:solidFill>
                <a:latin typeface="Trebuchet MS" pitchFamily="34" charset="0"/>
              </a:rPr>
              <a:t>autoevaluare</a:t>
            </a:r>
            <a:endParaRPr lang="en-GB" sz="2000" dirty="0">
              <a:solidFill>
                <a:prstClr val="black"/>
              </a:solidFill>
              <a:latin typeface="Trebuchet MS" pitchFamily="34" charset="0"/>
            </a:endParaRPr>
          </a:p>
          <a:p>
            <a:pPr marL="457200" lvl="0" indent="-457200">
              <a:buFontTx/>
              <a:buChar char="-"/>
            </a:pPr>
            <a:r>
              <a:rPr lang="en-GB" sz="2000" dirty="0" err="1" smtClean="0">
                <a:solidFill>
                  <a:prstClr val="black"/>
                </a:solidFill>
                <a:latin typeface="Trebuchet MS" pitchFamily="34" charset="0"/>
              </a:rPr>
              <a:t>sfaturi</a:t>
            </a:r>
            <a:r>
              <a:rPr lang="en-GB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dirty="0">
                <a:solidFill>
                  <a:prstClr val="black"/>
                </a:solidFill>
                <a:latin typeface="Trebuchet MS" pitchFamily="34" charset="0"/>
              </a:rPr>
              <a:t>si </a:t>
            </a:r>
            <a:r>
              <a:rPr lang="en-GB" sz="2000" dirty="0" err="1">
                <a:solidFill>
                  <a:prstClr val="black"/>
                </a:solidFill>
                <a:latin typeface="Trebuchet MS" pitchFamily="34" charset="0"/>
              </a:rPr>
              <a:t>clipuri</a:t>
            </a:r>
            <a:r>
              <a:rPr lang="en-GB" sz="2000" dirty="0">
                <a:solidFill>
                  <a:prstClr val="black"/>
                </a:solidFill>
                <a:latin typeface="Trebuchet MS" pitchFamily="34" charset="0"/>
              </a:rPr>
              <a:t> pentru </a:t>
            </a:r>
            <a:r>
              <a:rPr lang="en-GB" sz="2000" dirty="0" err="1">
                <a:solidFill>
                  <a:prstClr val="black"/>
                </a:solidFill>
                <a:latin typeface="Trebuchet MS" pitchFamily="34" charset="0"/>
              </a:rPr>
              <a:t>cariera</a:t>
            </a:r>
            <a:r>
              <a:rPr lang="en-GB" sz="2000" dirty="0">
                <a:solidFill>
                  <a:prstClr val="black"/>
                </a:solidFill>
                <a:latin typeface="Trebuchet MS" pitchFamily="34" charset="0"/>
              </a:rPr>
              <a:t> si </a:t>
            </a:r>
            <a:r>
              <a:rPr lang="en-GB" sz="2000" dirty="0" err="1">
                <a:solidFill>
                  <a:prstClr val="black"/>
                </a:solidFill>
                <a:latin typeface="Trebuchet MS" pitchFamily="34" charset="0"/>
              </a:rPr>
              <a:t>locuri</a:t>
            </a:r>
            <a:r>
              <a:rPr lang="en-GB" sz="2000" dirty="0">
                <a:solidFill>
                  <a:prstClr val="black"/>
                </a:solidFill>
                <a:latin typeface="Trebuchet MS" pitchFamily="34" charset="0"/>
              </a:rPr>
              <a:t> de </a:t>
            </a:r>
            <a:r>
              <a:rPr lang="en-GB" sz="2000" dirty="0" err="1">
                <a:solidFill>
                  <a:prstClr val="black"/>
                </a:solidFill>
                <a:latin typeface="Trebuchet MS" pitchFamily="34" charset="0"/>
              </a:rPr>
              <a:t>munca</a:t>
            </a:r>
            <a:endParaRPr lang="en-GB" sz="2000" dirty="0">
              <a:solidFill>
                <a:prstClr val="black"/>
              </a:solidFill>
              <a:latin typeface="Trebuchet MS" pitchFamily="34" charset="0"/>
            </a:endParaRPr>
          </a:p>
          <a:p>
            <a:pPr marL="457200" lvl="0" indent="-457200">
              <a:buFontTx/>
              <a:buChar char="-"/>
            </a:pPr>
            <a:r>
              <a:rPr lang="en-GB" sz="2000" dirty="0" err="1" smtClean="0">
                <a:solidFill>
                  <a:prstClr val="black"/>
                </a:solidFill>
                <a:latin typeface="Trebuchet MS" pitchFamily="34" charset="0"/>
              </a:rPr>
              <a:t>sectiunea</a:t>
            </a:r>
            <a:r>
              <a:rPr lang="en-GB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dirty="0" err="1" smtClean="0">
                <a:solidFill>
                  <a:prstClr val="black"/>
                </a:solidFill>
                <a:latin typeface="Trebuchet MS" pitchFamily="34" charset="0"/>
              </a:rPr>
              <a:t>reteaua</a:t>
            </a:r>
            <a:r>
              <a:rPr lang="en-GB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dirty="0" err="1" smtClean="0">
                <a:solidFill>
                  <a:prstClr val="black"/>
                </a:solidFill>
                <a:latin typeface="Trebuchet MS" pitchFamily="34" charset="0"/>
              </a:rPr>
              <a:t>stakeholderilor</a:t>
            </a:r>
            <a:endParaRPr lang="en-GB" sz="2000" dirty="0">
              <a:solidFill>
                <a:prstClr val="black"/>
              </a:solidFill>
              <a:latin typeface="Trebuchet MS" pitchFamily="34" charset="0"/>
            </a:endParaRPr>
          </a:p>
          <a:p>
            <a:pPr lvl="0"/>
            <a:endParaRPr lang="en-GB" sz="2000" dirty="0">
              <a:solidFill>
                <a:prstClr val="black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90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34" y="1843088"/>
            <a:ext cx="11475075" cy="4261497"/>
          </a:xfrm>
        </p:spPr>
        <p:txBody>
          <a:bodyPr>
            <a:normAutofit/>
          </a:bodyPr>
          <a:lstStyle/>
          <a:p>
            <a:endParaRPr lang="en-US" sz="2200" dirty="0" smtClean="0">
              <a:latin typeface="Trebuchet MS" panose="020B0603020202020204" pitchFamily="34" charset="0"/>
            </a:endParaRPr>
          </a:p>
          <a:p>
            <a:r>
              <a:rPr lang="en-US" sz="2600" dirty="0" smtClean="0"/>
              <a:t> </a:t>
            </a:r>
            <a:endParaRPr lang="en-US" sz="2600" dirty="0"/>
          </a:p>
        </p:txBody>
      </p:sp>
      <p:pic>
        <p:nvPicPr>
          <p:cNvPr id="1026" name="Picture 2" descr="Logo EU_r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482" y="1279816"/>
            <a:ext cx="1564264" cy="563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Logo-ROGov_r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730" y="1166813"/>
            <a:ext cx="98107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Logo-BgGov_r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100" y="1147763"/>
            <a:ext cx="89535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                                                    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5383305" y="6547701"/>
            <a:ext cx="142539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43200" algn="ctr"/>
                <a:tab pos="5486400" algn="r"/>
              </a:tabLst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ww</a:t>
            </a:r>
            <a:r>
              <a:rPr lang="en-US" sz="1000" dirty="0" smtClean="0">
                <a:latin typeface="Trebuchet MS" panose="020B0603020202020204" pitchFamily="34" charset="0"/>
                <a:ea typeface="Times New Roman" panose="02020603050405020304" pitchFamily="18" charset="0"/>
              </a:rPr>
              <a:t>w.interregrobg.eu</a:t>
            </a:r>
            <a:endParaRPr kumimoji="0" lang="en-US" sz="1800" b="0" i="0" u="none" strike="noStrike" cap="none" normalizeH="0" baseline="0" dirty="0" smtClean="0">
              <a:ln>
                <a:noFill/>
              </a:ln>
              <a:effectLst/>
            </a:endParaRPr>
          </a:p>
        </p:txBody>
      </p:sp>
      <p:pic>
        <p:nvPicPr>
          <p:cNvPr id="1034" name="Picture 1" descr="C:\Users\barothi\AppData\Local\Temp\Rar$DIa0.990\Interreg_r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3305" y="5995554"/>
            <a:ext cx="1357102" cy="552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CIJ_Constanta_header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7746" y="1287032"/>
            <a:ext cx="1479108" cy="556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070263" y="2578308"/>
            <a:ext cx="1044286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000" b="1" dirty="0" err="1" smtClean="0">
                <a:solidFill>
                  <a:prstClr val="black"/>
                </a:solidFill>
                <a:latin typeface="Trebuchet MS" pitchFamily="34" charset="0"/>
              </a:rPr>
              <a:t>Rolul</a:t>
            </a:r>
            <a:r>
              <a:rPr lang="en-US" sz="2000" b="1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US" sz="2000" b="1" dirty="0" err="1" smtClean="0">
                <a:solidFill>
                  <a:prstClr val="black"/>
                </a:solidFill>
                <a:latin typeface="Trebuchet MS" pitchFamily="34" charset="0"/>
              </a:rPr>
              <a:t>dezvoltarii</a:t>
            </a:r>
            <a:r>
              <a:rPr lang="en-US" sz="2000" b="1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US" sz="2000" b="1" dirty="0" err="1" smtClean="0">
                <a:solidFill>
                  <a:prstClr val="black"/>
                </a:solidFill>
                <a:latin typeface="Trebuchet MS" pitchFamily="34" charset="0"/>
              </a:rPr>
              <a:t>aplicatiilor</a:t>
            </a:r>
            <a:r>
              <a:rPr lang="en-US" sz="2000" b="1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US" sz="2000" b="1" dirty="0" err="1" smtClean="0">
                <a:solidFill>
                  <a:prstClr val="black"/>
                </a:solidFill>
                <a:latin typeface="Trebuchet MS" pitchFamily="34" charset="0"/>
              </a:rPr>
              <a:t>intelectuale</a:t>
            </a:r>
            <a:r>
              <a:rPr lang="en-US" sz="2000" b="1" dirty="0" smtClean="0">
                <a:solidFill>
                  <a:prstClr val="black"/>
                </a:solidFill>
                <a:latin typeface="Trebuchet MS" pitchFamily="34" charset="0"/>
              </a:rPr>
              <a:t> si a </a:t>
            </a:r>
            <a:r>
              <a:rPr lang="en-US" sz="2000" b="1" dirty="0" err="1" smtClean="0">
                <a:solidFill>
                  <a:prstClr val="black"/>
                </a:solidFill>
                <a:latin typeface="Trebuchet MS" pitchFamily="34" charset="0"/>
              </a:rPr>
              <a:t>instrumentelor</a:t>
            </a:r>
            <a:r>
              <a:rPr lang="en-US" sz="2000" b="1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US" sz="2000" b="1" dirty="0" err="1" smtClean="0">
                <a:solidFill>
                  <a:prstClr val="black"/>
                </a:solidFill>
                <a:latin typeface="Trebuchet MS" pitchFamily="34" charset="0"/>
              </a:rPr>
              <a:t>realizate</a:t>
            </a:r>
            <a:r>
              <a:rPr lang="en-US" sz="2000" b="1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US" sz="2000" b="1" dirty="0" err="1" smtClean="0">
                <a:solidFill>
                  <a:prstClr val="black"/>
                </a:solidFill>
                <a:latin typeface="Trebuchet MS" pitchFamily="34" charset="0"/>
              </a:rPr>
              <a:t>prin</a:t>
            </a:r>
            <a:r>
              <a:rPr lang="en-US" sz="2000" b="1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US" sz="2000" b="1" dirty="0" err="1" smtClean="0">
                <a:solidFill>
                  <a:prstClr val="black"/>
                </a:solidFill>
                <a:latin typeface="Trebuchet MS" pitchFamily="34" charset="0"/>
              </a:rPr>
              <a:t>proiect</a:t>
            </a:r>
            <a:endParaRPr lang="en-US" sz="2000" b="1" dirty="0" smtClean="0">
              <a:solidFill>
                <a:prstClr val="black"/>
              </a:solidFill>
              <a:latin typeface="Trebuchet MS" pitchFamily="34" charset="0"/>
            </a:endParaRPr>
          </a:p>
          <a:p>
            <a:pPr lvl="0" algn="just"/>
            <a:endParaRPr lang="en-US" sz="2000" dirty="0" smtClean="0">
              <a:solidFill>
                <a:prstClr val="black"/>
              </a:solidFill>
              <a:latin typeface="Trebuchet MS" pitchFamily="34" charset="0"/>
            </a:endParaRPr>
          </a:p>
          <a:p>
            <a:pPr lvl="0" algn="just"/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- </a:t>
            </a:r>
            <a:r>
              <a:rPr lang="en-US" sz="2000" dirty="0" err="1" smtClean="0">
                <a:solidFill>
                  <a:prstClr val="black"/>
                </a:solidFill>
                <a:latin typeface="Trebuchet MS" pitchFamily="34" charset="0"/>
              </a:rPr>
              <a:t>furnizarea</a:t>
            </a:r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US" sz="2000" dirty="0">
                <a:solidFill>
                  <a:prstClr val="black"/>
                </a:solidFill>
                <a:latin typeface="Trebuchet MS" pitchFamily="34" charset="0"/>
              </a:rPr>
              <a:t>de </a:t>
            </a:r>
            <a:r>
              <a:rPr lang="en-US" sz="2000" dirty="0" err="1">
                <a:solidFill>
                  <a:prstClr val="black"/>
                </a:solidFill>
                <a:latin typeface="Trebuchet MS" pitchFamily="34" charset="0"/>
              </a:rPr>
              <a:t>informatii</a:t>
            </a:r>
            <a:r>
              <a:rPr lang="en-US" sz="2000" dirty="0">
                <a:solidFill>
                  <a:prstClr val="black"/>
                </a:solidFill>
                <a:latin typeface="Trebuchet MS" pitchFamily="34" charset="0"/>
              </a:rPr>
              <a:t>, </a:t>
            </a:r>
            <a:r>
              <a:rPr lang="en-US" sz="2000" dirty="0" err="1">
                <a:solidFill>
                  <a:prstClr val="black"/>
                </a:solidFill>
                <a:latin typeface="Trebuchet MS" pitchFamily="34" charset="0"/>
              </a:rPr>
              <a:t>instrumente</a:t>
            </a:r>
            <a:r>
              <a:rPr lang="en-US" sz="2000" dirty="0">
                <a:solidFill>
                  <a:prstClr val="black"/>
                </a:solidFill>
                <a:latin typeface="Trebuchet MS" pitchFamily="34" charset="0"/>
              </a:rPr>
              <a:t> si </a:t>
            </a:r>
            <a:r>
              <a:rPr lang="en-US" sz="2000" dirty="0" err="1">
                <a:solidFill>
                  <a:prstClr val="black"/>
                </a:solidFill>
                <a:latin typeface="Trebuchet MS" pitchFamily="34" charset="0"/>
              </a:rPr>
              <a:t>cunostinte</a:t>
            </a:r>
            <a:r>
              <a:rPr lang="en-US" sz="2000" dirty="0">
                <a:solidFill>
                  <a:prstClr val="black"/>
                </a:solidFill>
                <a:latin typeface="Trebuchet MS" pitchFamily="34" charset="0"/>
              </a:rPr>
              <a:t> pentru </a:t>
            </a:r>
            <a:r>
              <a:rPr lang="en-US" sz="2000" dirty="0" err="1" smtClean="0">
                <a:solidFill>
                  <a:prstClr val="black"/>
                </a:solidFill>
                <a:latin typeface="Trebuchet MS" pitchFamily="34" charset="0"/>
              </a:rPr>
              <a:t>cresterea</a:t>
            </a:r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rebuchet MS" pitchFamily="34" charset="0"/>
              </a:rPr>
              <a:t>mobilitatii</a:t>
            </a:r>
            <a:endParaRPr lang="en-US" sz="2000" dirty="0">
              <a:solidFill>
                <a:prstClr val="black"/>
              </a:solidFill>
              <a:latin typeface="Trebuchet MS" pitchFamily="34" charset="0"/>
            </a:endParaRPr>
          </a:p>
          <a:p>
            <a:pPr lvl="0" algn="just"/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- </a:t>
            </a:r>
            <a:r>
              <a:rPr lang="vi-VN" sz="2000" dirty="0" smtClean="0">
                <a:solidFill>
                  <a:prstClr val="black"/>
                </a:solidFill>
                <a:latin typeface="Trebuchet MS" pitchFamily="34" charset="0"/>
              </a:rPr>
              <a:t>sprijin 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integrat adaptat nevoilor persoanelor aflate în căutarea unui loc de muncă, </a:t>
            </a:r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a </a:t>
            </a:r>
            <a:r>
              <a:rPr lang="en-US" sz="2000" dirty="0" err="1" smtClean="0">
                <a:solidFill>
                  <a:prstClr val="black"/>
                </a:solidFill>
                <a:latin typeface="Trebuchet MS" pitchFamily="34" charset="0"/>
              </a:rPr>
              <a:t>persoanelor</a:t>
            </a:r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US" sz="2000" dirty="0">
                <a:solidFill>
                  <a:prstClr val="black"/>
                </a:solidFill>
                <a:latin typeface="Trebuchet MS" pitchFamily="34" charset="0"/>
              </a:rPr>
              <a:t>care </a:t>
            </a:r>
            <a:r>
              <a:rPr lang="en-US" sz="2000" dirty="0" err="1">
                <a:solidFill>
                  <a:prstClr val="black"/>
                </a:solidFill>
                <a:latin typeface="Trebuchet MS" pitchFamily="34" charset="0"/>
              </a:rPr>
              <a:t>isi</a:t>
            </a:r>
            <a:r>
              <a:rPr lang="en-US" sz="2000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rebuchet MS" pitchFamily="34" charset="0"/>
              </a:rPr>
              <a:t>schimba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 locu</a:t>
            </a:r>
            <a:r>
              <a:rPr lang="en-US" sz="2000" dirty="0">
                <a:solidFill>
                  <a:prstClr val="black"/>
                </a:solidFill>
                <a:latin typeface="Trebuchet MS" pitchFamily="34" charset="0"/>
              </a:rPr>
              <a:t>l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 de muncă și </a:t>
            </a:r>
            <a:r>
              <a:rPr lang="en-US" sz="2000" dirty="0" err="1">
                <a:solidFill>
                  <a:prstClr val="black"/>
                </a:solidFill>
                <a:latin typeface="Trebuchet MS" pitchFamily="34" charset="0"/>
              </a:rPr>
              <a:t>persoanelor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 inactiv</a:t>
            </a:r>
            <a:r>
              <a:rPr lang="en-US" sz="2000" dirty="0">
                <a:solidFill>
                  <a:prstClr val="black"/>
                </a:solidFill>
                <a:latin typeface="Trebuchet MS" pitchFamily="34" charset="0"/>
              </a:rPr>
              <a:t>e</a:t>
            </a:r>
          </a:p>
          <a:p>
            <a:pPr lvl="0" algn="just"/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- d</a:t>
            </a:r>
            <a:r>
              <a:rPr lang="vi-VN" sz="2000" dirty="0" smtClean="0">
                <a:solidFill>
                  <a:prstClr val="black"/>
                </a:solidFill>
                <a:latin typeface="Trebuchet MS" pitchFamily="34" charset="0"/>
              </a:rPr>
              <a:t>ezvolt</a:t>
            </a:r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area </a:t>
            </a:r>
            <a:r>
              <a:rPr lang="en-US" sz="2000" dirty="0" err="1" smtClean="0">
                <a:solidFill>
                  <a:prstClr val="black"/>
                </a:solidFill>
                <a:latin typeface="Trebuchet MS" pitchFamily="34" charset="0"/>
              </a:rPr>
              <a:t>unor</a:t>
            </a:r>
            <a:r>
              <a:rPr lang="vi-VN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servicii și instrumente cu valoare adăugată bazate </a:t>
            </a:r>
            <a:r>
              <a:rPr lang="en-US" sz="2000" dirty="0" err="1" smtClean="0">
                <a:solidFill>
                  <a:prstClr val="black"/>
                </a:solidFill>
                <a:latin typeface="Trebuchet MS" pitchFamily="34" charset="0"/>
              </a:rPr>
              <a:t>pe</a:t>
            </a:r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Trebuchet MS" pitchFamily="34" charset="0"/>
              </a:rPr>
              <a:t>folosirea</a:t>
            </a:r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Trebuchet MS" pitchFamily="34" charset="0"/>
              </a:rPr>
              <a:t>platformei</a:t>
            </a:r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 web</a:t>
            </a:r>
            <a:endParaRPr lang="en-US" sz="2000" dirty="0">
              <a:solidFill>
                <a:prstClr val="black"/>
              </a:solidFill>
              <a:latin typeface="Trebuchet MS" pitchFamily="34" charset="0"/>
            </a:endParaRPr>
          </a:p>
          <a:p>
            <a:pPr lvl="0" algn="just"/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- </a:t>
            </a:r>
            <a:r>
              <a:rPr lang="vi-VN" sz="2000" dirty="0" smtClean="0">
                <a:solidFill>
                  <a:prstClr val="black"/>
                </a:solidFill>
                <a:latin typeface="Trebuchet MS" pitchFamily="34" charset="0"/>
              </a:rPr>
              <a:t>sensibilizarea 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cu privire la oportunitățile de angajare</a:t>
            </a:r>
            <a:endParaRPr lang="en-US" sz="2000" dirty="0">
              <a:solidFill>
                <a:prstClr val="black"/>
              </a:solidFill>
              <a:latin typeface="Trebuchet MS" pitchFamily="34" charset="0"/>
            </a:endParaRPr>
          </a:p>
          <a:p>
            <a:pPr lvl="0" algn="just"/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- </a:t>
            </a:r>
            <a:r>
              <a:rPr lang="vi-VN" sz="2000" dirty="0" smtClean="0">
                <a:solidFill>
                  <a:prstClr val="black"/>
                </a:solidFill>
                <a:latin typeface="Trebuchet MS" pitchFamily="34" charset="0"/>
              </a:rPr>
              <a:t>accesul </a:t>
            </a:r>
            <a:r>
              <a:rPr lang="en-US" sz="2000" dirty="0" err="1" smtClean="0">
                <a:solidFill>
                  <a:prstClr val="black"/>
                </a:solidFill>
                <a:latin typeface="Trebuchet MS" pitchFamily="34" charset="0"/>
              </a:rPr>
              <a:t>celor</a:t>
            </a:r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Trebuchet MS" pitchFamily="34" charset="0"/>
              </a:rPr>
              <a:t>interesati</a:t>
            </a:r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vi-VN" sz="2000" dirty="0" smtClean="0">
                <a:solidFill>
                  <a:prstClr val="black"/>
                </a:solidFill>
                <a:latin typeface="Trebuchet MS" pitchFamily="34" charset="0"/>
              </a:rPr>
              <a:t>la 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baze de date comune cu informații și consiliere</a:t>
            </a:r>
            <a:endParaRPr lang="en-US" sz="2000" dirty="0">
              <a:solidFill>
                <a:prstClr val="black"/>
              </a:solidFill>
              <a:latin typeface="Trebuchet MS" pitchFamily="34" charset="0"/>
            </a:endParaRPr>
          </a:p>
          <a:p>
            <a:pPr lvl="0" algn="just"/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- </a:t>
            </a:r>
            <a:r>
              <a:rPr lang="vi-VN" sz="2000" dirty="0" smtClean="0">
                <a:solidFill>
                  <a:prstClr val="black"/>
                </a:solidFill>
                <a:latin typeface="Trebuchet MS" pitchFamily="34" charset="0"/>
              </a:rPr>
              <a:t>încuraj</a:t>
            </a:r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area,</a:t>
            </a:r>
            <a:r>
              <a:rPr lang="vi-VN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vi-VN" sz="2000" dirty="0">
                <a:solidFill>
                  <a:prstClr val="black"/>
                </a:solidFill>
                <a:latin typeface="Trebuchet MS" pitchFamily="34" charset="0"/>
              </a:rPr>
              <a:t>implicarea și interacțiunea părților interesate </a:t>
            </a:r>
            <a:r>
              <a:rPr lang="en-US" sz="2000" dirty="0">
                <a:solidFill>
                  <a:prstClr val="black"/>
                </a:solidFill>
                <a:latin typeface="Trebuchet MS" pitchFamily="34" charset="0"/>
              </a:rPr>
              <a:t>din </a:t>
            </a:r>
            <a:r>
              <a:rPr lang="en-US" sz="2000" dirty="0" err="1">
                <a:solidFill>
                  <a:prstClr val="black"/>
                </a:solidFill>
                <a:latin typeface="Trebuchet MS" pitchFamily="34" charset="0"/>
              </a:rPr>
              <a:t>zona</a:t>
            </a:r>
            <a:r>
              <a:rPr lang="en-US" sz="2000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rebuchet MS" pitchFamily="34" charset="0"/>
              </a:rPr>
              <a:t>transfrontaliera</a:t>
            </a:r>
            <a:endParaRPr lang="en-US" sz="2000" dirty="0">
              <a:solidFill>
                <a:prstClr val="black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3900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0883" y="2286204"/>
            <a:ext cx="11475075" cy="4261497"/>
          </a:xfrm>
        </p:spPr>
        <p:txBody>
          <a:bodyPr>
            <a:normAutofit/>
          </a:bodyPr>
          <a:lstStyle/>
          <a:p>
            <a:endParaRPr lang="en-US" sz="2200" dirty="0" smtClean="0">
              <a:latin typeface="Trebuchet MS" panose="020B0603020202020204" pitchFamily="34" charset="0"/>
            </a:endParaRPr>
          </a:p>
          <a:p>
            <a:r>
              <a:rPr lang="en-US" sz="2600" dirty="0" smtClean="0"/>
              <a:t>  </a:t>
            </a:r>
            <a:endParaRPr lang="en-US" sz="2600" dirty="0"/>
          </a:p>
        </p:txBody>
      </p:sp>
      <p:pic>
        <p:nvPicPr>
          <p:cNvPr id="1026" name="Picture 2" descr="Logo EU_r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482" y="1279816"/>
            <a:ext cx="1564264" cy="563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Logo-ROGov_r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730" y="1166813"/>
            <a:ext cx="98107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Logo-BgGov_r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100" y="1147763"/>
            <a:ext cx="89535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                                                    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5383305" y="6547701"/>
            <a:ext cx="142539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43200" algn="ctr"/>
                <a:tab pos="5486400" algn="r"/>
              </a:tabLst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ww</a:t>
            </a:r>
            <a:r>
              <a:rPr lang="en-US" sz="1000" dirty="0" smtClean="0">
                <a:latin typeface="Trebuchet MS" panose="020B0603020202020204" pitchFamily="34" charset="0"/>
                <a:ea typeface="Times New Roman" panose="02020603050405020304" pitchFamily="18" charset="0"/>
              </a:rPr>
              <a:t>w.interregrobg.eu</a:t>
            </a:r>
            <a:endParaRPr kumimoji="0" lang="en-US" sz="1800" b="0" i="0" u="none" strike="noStrike" cap="none" normalizeH="0" baseline="0" dirty="0" smtClean="0">
              <a:ln>
                <a:noFill/>
              </a:ln>
              <a:effectLst/>
            </a:endParaRPr>
          </a:p>
        </p:txBody>
      </p:sp>
      <p:pic>
        <p:nvPicPr>
          <p:cNvPr id="1034" name="Picture 1" descr="C:\Users\barothi\AppData\Local\Temp\Rar$DIa0.990\Interreg_r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3305" y="5995554"/>
            <a:ext cx="1357102" cy="552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CIJ_Constanta_header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7746" y="1287032"/>
            <a:ext cx="1479108" cy="556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820884" y="3057915"/>
            <a:ext cx="1072067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000" b="1" dirty="0">
                <a:solidFill>
                  <a:prstClr val="black"/>
                </a:solidFill>
                <a:latin typeface="Trebuchet MS" pitchFamily="34" charset="0"/>
              </a:rPr>
              <a:t>WP1: </a:t>
            </a:r>
            <a:r>
              <a:rPr lang="en-GB" sz="2000" b="1" dirty="0" err="1" smtClean="0">
                <a:solidFill>
                  <a:prstClr val="black"/>
                </a:solidFill>
                <a:latin typeface="Trebuchet MS" pitchFamily="34" charset="0"/>
              </a:rPr>
              <a:t>Activitati</a:t>
            </a:r>
            <a:r>
              <a:rPr lang="en-GB" sz="2000" b="1" dirty="0" smtClean="0">
                <a:solidFill>
                  <a:prstClr val="black"/>
                </a:solidFill>
                <a:latin typeface="Trebuchet MS" pitchFamily="34" charset="0"/>
              </a:rPr>
              <a:t> de management de </a:t>
            </a:r>
            <a:r>
              <a:rPr lang="en-GB" sz="2000" b="1" dirty="0" err="1" smtClean="0">
                <a:solidFill>
                  <a:prstClr val="black"/>
                </a:solidFill>
                <a:latin typeface="Trebuchet MS" pitchFamily="34" charset="0"/>
              </a:rPr>
              <a:t>proiect</a:t>
            </a:r>
            <a:r>
              <a:rPr lang="en-GB" sz="2000" b="1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</a:p>
          <a:p>
            <a:pPr marL="285750" lvl="0" indent="-285750">
              <a:buFontTx/>
              <a:buChar char="-"/>
            </a:pPr>
            <a:r>
              <a:rPr lang="en-US" sz="2000" dirty="0" err="1" smtClean="0">
                <a:solidFill>
                  <a:prstClr val="black"/>
                </a:solidFill>
                <a:latin typeface="Trebuchet MS" pitchFamily="34" charset="0"/>
              </a:rPr>
              <a:t>Activitati</a:t>
            </a:r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 de </a:t>
            </a:r>
            <a:r>
              <a:rPr lang="en-US" sz="2000" dirty="0" err="1" smtClean="0">
                <a:solidFill>
                  <a:prstClr val="black"/>
                </a:solidFill>
                <a:latin typeface="Trebuchet MS" pitchFamily="34" charset="0"/>
              </a:rPr>
              <a:t>coordonare</a:t>
            </a:r>
            <a:r>
              <a:rPr lang="en-US" sz="2000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si </a:t>
            </a:r>
            <a:r>
              <a:rPr lang="en-US" sz="2000" dirty="0" err="1" smtClean="0">
                <a:solidFill>
                  <a:prstClr val="black"/>
                </a:solidFill>
                <a:latin typeface="Trebuchet MS" pitchFamily="34" charset="0"/>
              </a:rPr>
              <a:t>raportare</a:t>
            </a:r>
            <a:endParaRPr lang="en-US" sz="2000" dirty="0" smtClean="0">
              <a:solidFill>
                <a:prstClr val="black"/>
              </a:solidFill>
              <a:latin typeface="Trebuchet MS" pitchFamily="34" charset="0"/>
            </a:endParaRPr>
          </a:p>
          <a:p>
            <a:pPr marL="285750" lvl="0" indent="-285750">
              <a:buFontTx/>
              <a:buChar char="-"/>
            </a:pPr>
            <a:r>
              <a:rPr lang="en-US" sz="2000" dirty="0" err="1" smtClean="0">
                <a:solidFill>
                  <a:prstClr val="black"/>
                </a:solidFill>
                <a:latin typeface="Trebuchet MS" pitchFamily="34" charset="0"/>
              </a:rPr>
              <a:t>Realizarea</a:t>
            </a:r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Trebuchet MS" pitchFamily="34" charset="0"/>
              </a:rPr>
              <a:t>achizitiilor</a:t>
            </a:r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 din </a:t>
            </a:r>
            <a:r>
              <a:rPr lang="en-US" sz="2000" dirty="0" err="1" smtClean="0">
                <a:solidFill>
                  <a:prstClr val="black"/>
                </a:solidFill>
                <a:latin typeface="Trebuchet MS" pitchFamily="34" charset="0"/>
              </a:rPr>
              <a:t>cadrul</a:t>
            </a:r>
            <a:r>
              <a:rPr lang="en-US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Trebuchet MS" pitchFamily="34" charset="0"/>
              </a:rPr>
              <a:t>proiectului</a:t>
            </a:r>
            <a:endParaRPr lang="en-US" sz="2000" dirty="0" smtClean="0">
              <a:solidFill>
                <a:prstClr val="black"/>
              </a:solidFill>
              <a:latin typeface="Trebuchet MS" pitchFamily="34" charset="0"/>
            </a:endParaRPr>
          </a:p>
          <a:p>
            <a:pPr marL="285750" lvl="0" indent="-285750">
              <a:buFontTx/>
              <a:buChar char="-"/>
            </a:pPr>
            <a:endParaRPr lang="en-US" sz="2000" dirty="0">
              <a:solidFill>
                <a:prstClr val="black"/>
              </a:solidFill>
              <a:latin typeface="Trebuchet MS" pitchFamily="34" charset="0"/>
            </a:endParaRPr>
          </a:p>
          <a:p>
            <a:pPr marL="285750" lvl="0" indent="-285750">
              <a:buFontTx/>
              <a:buChar char="-"/>
            </a:pPr>
            <a:endParaRPr lang="en-US" dirty="0" smtClean="0">
              <a:solidFill>
                <a:prstClr val="black"/>
              </a:solidFill>
              <a:latin typeface="Trebuchet MS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20883" y="4042063"/>
            <a:ext cx="11009166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000" b="1" dirty="0" smtClean="0">
                <a:solidFill>
                  <a:prstClr val="black"/>
                </a:solidFill>
                <a:latin typeface="Trebuchet MS" pitchFamily="34" charset="0"/>
              </a:rPr>
              <a:t>WP2</a:t>
            </a:r>
            <a:r>
              <a:rPr lang="en-GB" sz="2000" b="1" dirty="0">
                <a:solidFill>
                  <a:prstClr val="black"/>
                </a:solidFill>
                <a:latin typeface="Trebuchet MS" pitchFamily="34" charset="0"/>
              </a:rPr>
              <a:t>: </a:t>
            </a:r>
            <a:r>
              <a:rPr lang="en-GB" sz="2000" b="1" dirty="0" err="1" smtClean="0">
                <a:solidFill>
                  <a:prstClr val="black"/>
                </a:solidFill>
                <a:latin typeface="Trebuchet MS" pitchFamily="34" charset="0"/>
              </a:rPr>
              <a:t>Activitati</a:t>
            </a:r>
            <a:r>
              <a:rPr lang="en-GB" sz="2000" b="1" dirty="0" smtClean="0">
                <a:solidFill>
                  <a:prstClr val="black"/>
                </a:solidFill>
                <a:latin typeface="Trebuchet MS" pitchFamily="34" charset="0"/>
              </a:rPr>
              <a:t> de </a:t>
            </a:r>
            <a:r>
              <a:rPr lang="en-GB" sz="2000" b="1" dirty="0" err="1" smtClean="0">
                <a:solidFill>
                  <a:prstClr val="black"/>
                </a:solidFill>
                <a:latin typeface="Trebuchet MS" pitchFamily="34" charset="0"/>
              </a:rPr>
              <a:t>publicitate</a:t>
            </a:r>
            <a:r>
              <a:rPr lang="en-GB" sz="2000" b="1" dirty="0" smtClean="0">
                <a:solidFill>
                  <a:prstClr val="black"/>
                </a:solidFill>
                <a:latin typeface="Trebuchet MS" pitchFamily="34" charset="0"/>
              </a:rPr>
              <a:t>, </a:t>
            </a:r>
            <a:r>
              <a:rPr lang="en-GB" sz="2000" b="1" dirty="0" err="1" smtClean="0">
                <a:solidFill>
                  <a:prstClr val="black"/>
                </a:solidFill>
                <a:latin typeface="Trebuchet MS" pitchFamily="34" charset="0"/>
              </a:rPr>
              <a:t>promovare</a:t>
            </a:r>
            <a:r>
              <a:rPr lang="en-GB" sz="2000" b="1" dirty="0" smtClean="0">
                <a:solidFill>
                  <a:prstClr val="black"/>
                </a:solidFill>
                <a:latin typeface="Trebuchet MS" pitchFamily="34" charset="0"/>
              </a:rPr>
              <a:t> si </a:t>
            </a:r>
            <a:r>
              <a:rPr lang="en-GB" sz="2000" b="1" dirty="0" err="1" smtClean="0">
                <a:solidFill>
                  <a:prstClr val="black"/>
                </a:solidFill>
                <a:latin typeface="Trebuchet MS" pitchFamily="34" charset="0"/>
              </a:rPr>
              <a:t>diseminare</a:t>
            </a:r>
            <a:endParaRPr lang="en-GB" sz="2000" b="1" dirty="0" smtClean="0">
              <a:solidFill>
                <a:prstClr val="black"/>
              </a:solidFill>
              <a:latin typeface="Trebuchet MS" pitchFamily="34" charset="0"/>
            </a:endParaRPr>
          </a:p>
          <a:p>
            <a:pPr algn="just"/>
            <a:r>
              <a:rPr lang="en-GB" sz="2000" dirty="0" smtClean="0">
                <a:solidFill>
                  <a:prstClr val="black"/>
                </a:solidFill>
                <a:latin typeface="Trebuchet MS" pitchFamily="34" charset="0"/>
              </a:rPr>
              <a:t>-  Campania </a:t>
            </a:r>
            <a:r>
              <a:rPr lang="en-GB" sz="2000" dirty="0">
                <a:solidFill>
                  <a:prstClr val="black"/>
                </a:solidFill>
                <a:latin typeface="Trebuchet MS" pitchFamily="34" charset="0"/>
              </a:rPr>
              <a:t>media pentru </a:t>
            </a:r>
            <a:r>
              <a:rPr lang="en-GB" sz="2000" dirty="0" err="1">
                <a:solidFill>
                  <a:prstClr val="black"/>
                </a:solidFill>
                <a:latin typeface="Trebuchet MS" pitchFamily="34" charset="0"/>
              </a:rPr>
              <a:t>promovarea</a:t>
            </a:r>
            <a:r>
              <a:rPr lang="en-GB" sz="2000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latin typeface="Trebuchet MS" pitchFamily="34" charset="0"/>
              </a:rPr>
              <a:t>proiectului</a:t>
            </a:r>
            <a:r>
              <a:rPr lang="en-GB" sz="2000" dirty="0">
                <a:solidFill>
                  <a:prstClr val="black"/>
                </a:solidFill>
                <a:latin typeface="Trebuchet MS" pitchFamily="34" charset="0"/>
              </a:rPr>
              <a:t> (</a:t>
            </a:r>
            <a:r>
              <a:rPr lang="en-GB" sz="2000" dirty="0" err="1">
                <a:solidFill>
                  <a:prstClr val="black"/>
                </a:solidFill>
                <a:latin typeface="Trebuchet MS" pitchFamily="34" charset="0"/>
              </a:rPr>
              <a:t>eveniment</a:t>
            </a:r>
            <a:r>
              <a:rPr lang="en-GB" sz="2000" dirty="0">
                <a:solidFill>
                  <a:prstClr val="black"/>
                </a:solidFill>
                <a:latin typeface="Trebuchet MS" pitchFamily="34" charset="0"/>
              </a:rPr>
              <a:t> de </a:t>
            </a:r>
            <a:r>
              <a:rPr lang="en-GB" sz="2000" dirty="0" err="1">
                <a:solidFill>
                  <a:prstClr val="black"/>
                </a:solidFill>
                <a:latin typeface="Trebuchet MS" pitchFamily="34" charset="0"/>
              </a:rPr>
              <a:t>lansare</a:t>
            </a:r>
            <a:r>
              <a:rPr lang="en-GB" sz="2000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latin typeface="Trebuchet MS" pitchFamily="34" charset="0"/>
              </a:rPr>
              <a:t>si</a:t>
            </a:r>
            <a:r>
              <a:rPr lang="en-GB" sz="2000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dirty="0" smtClean="0">
                <a:solidFill>
                  <a:prstClr val="black"/>
                </a:solidFill>
                <a:latin typeface="Trebuchet MS" pitchFamily="34" charset="0"/>
              </a:rPr>
              <a:t>final de </a:t>
            </a:r>
            <a:r>
              <a:rPr lang="en-GB" sz="2000" dirty="0" err="1">
                <a:solidFill>
                  <a:prstClr val="black"/>
                </a:solidFill>
                <a:latin typeface="Trebuchet MS" pitchFamily="34" charset="0"/>
              </a:rPr>
              <a:t>proiect</a:t>
            </a:r>
            <a:r>
              <a:rPr lang="en-GB" sz="2000" dirty="0">
                <a:solidFill>
                  <a:prstClr val="black"/>
                </a:solidFill>
                <a:latin typeface="Trebuchet MS" pitchFamily="34" charset="0"/>
              </a:rPr>
              <a:t>, </a:t>
            </a:r>
            <a:r>
              <a:rPr lang="en-GB" sz="2000" dirty="0" err="1">
                <a:solidFill>
                  <a:prstClr val="black"/>
                </a:solidFill>
                <a:latin typeface="Trebuchet MS" pitchFamily="34" charset="0"/>
              </a:rPr>
              <a:t>conferinte</a:t>
            </a:r>
            <a:r>
              <a:rPr lang="en-GB" sz="2000" dirty="0">
                <a:solidFill>
                  <a:prstClr val="black"/>
                </a:solidFill>
                <a:latin typeface="Trebuchet MS" pitchFamily="34" charset="0"/>
              </a:rPr>
              <a:t> de </a:t>
            </a:r>
            <a:r>
              <a:rPr lang="en-GB" sz="2000" dirty="0" err="1">
                <a:solidFill>
                  <a:prstClr val="black"/>
                </a:solidFill>
                <a:latin typeface="Trebuchet MS" pitchFamily="34" charset="0"/>
              </a:rPr>
              <a:t>presa</a:t>
            </a:r>
            <a:r>
              <a:rPr lang="en-GB" sz="2000" dirty="0">
                <a:solidFill>
                  <a:prstClr val="black"/>
                </a:solidFill>
                <a:latin typeface="Trebuchet MS" pitchFamily="34" charset="0"/>
              </a:rPr>
              <a:t>)</a:t>
            </a:r>
          </a:p>
          <a:p>
            <a:pPr algn="just"/>
            <a:r>
              <a:rPr lang="en-GB" sz="2000" dirty="0" smtClean="0">
                <a:solidFill>
                  <a:prstClr val="black"/>
                </a:solidFill>
                <a:latin typeface="Trebuchet MS" pitchFamily="34" charset="0"/>
              </a:rPr>
              <a:t>- Campania </a:t>
            </a:r>
            <a:r>
              <a:rPr lang="en-GB" sz="2000" dirty="0">
                <a:solidFill>
                  <a:prstClr val="black"/>
                </a:solidFill>
                <a:latin typeface="Trebuchet MS" pitchFamily="34" charset="0"/>
              </a:rPr>
              <a:t>media pentru </a:t>
            </a:r>
            <a:r>
              <a:rPr lang="en-GB" sz="2000" dirty="0" err="1">
                <a:solidFill>
                  <a:prstClr val="black"/>
                </a:solidFill>
                <a:latin typeface="Trebuchet MS" pitchFamily="34" charset="0"/>
              </a:rPr>
              <a:t>promovarea</a:t>
            </a:r>
            <a:r>
              <a:rPr lang="en-GB" sz="2000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latin typeface="Trebuchet MS" pitchFamily="34" charset="0"/>
              </a:rPr>
              <a:t>portalului</a:t>
            </a:r>
            <a:r>
              <a:rPr lang="en-GB" sz="2000" dirty="0">
                <a:solidFill>
                  <a:prstClr val="black"/>
                </a:solidFill>
                <a:latin typeface="Trebuchet MS" pitchFamily="34" charset="0"/>
              </a:rPr>
              <a:t> web (</a:t>
            </a:r>
            <a:r>
              <a:rPr lang="en-GB" sz="2000" dirty="0" err="1">
                <a:solidFill>
                  <a:prstClr val="black"/>
                </a:solidFill>
                <a:latin typeface="Trebuchet MS" pitchFamily="34" charset="0"/>
              </a:rPr>
              <a:t>anunturi</a:t>
            </a:r>
            <a:r>
              <a:rPr lang="en-GB" sz="2000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latin typeface="Trebuchet MS" pitchFamily="34" charset="0"/>
              </a:rPr>
              <a:t>publicitare</a:t>
            </a:r>
            <a:r>
              <a:rPr lang="en-GB" sz="2000" dirty="0">
                <a:solidFill>
                  <a:prstClr val="black"/>
                </a:solidFill>
                <a:latin typeface="Trebuchet MS" pitchFamily="34" charset="0"/>
              </a:rPr>
              <a:t>, </a:t>
            </a:r>
            <a:r>
              <a:rPr lang="en-GB" sz="2000" dirty="0" err="1">
                <a:solidFill>
                  <a:prstClr val="black"/>
                </a:solidFill>
                <a:latin typeface="Trebuchet MS" pitchFamily="34" charset="0"/>
              </a:rPr>
              <a:t>eveniment</a:t>
            </a:r>
            <a:r>
              <a:rPr lang="en-GB" sz="2000" dirty="0">
                <a:solidFill>
                  <a:prstClr val="black"/>
                </a:solidFill>
                <a:latin typeface="Trebuchet MS" pitchFamily="34" charset="0"/>
              </a:rPr>
              <a:t> de </a:t>
            </a:r>
            <a:r>
              <a:rPr lang="en-GB" sz="2000" dirty="0" err="1">
                <a:solidFill>
                  <a:prstClr val="black"/>
                </a:solidFill>
                <a:latin typeface="Trebuchet MS" pitchFamily="34" charset="0"/>
              </a:rPr>
              <a:t>lansare</a:t>
            </a:r>
            <a:r>
              <a:rPr lang="en-GB" sz="2000" dirty="0">
                <a:solidFill>
                  <a:prstClr val="black"/>
                </a:solidFill>
                <a:latin typeface="Trebuchet MS" pitchFamily="34" charset="0"/>
              </a:rPr>
              <a:t>, </a:t>
            </a:r>
            <a:r>
              <a:rPr lang="en-GB" sz="2000" dirty="0" err="1">
                <a:solidFill>
                  <a:prstClr val="black"/>
                </a:solidFill>
                <a:latin typeface="Trebuchet MS" pitchFamily="34" charset="0"/>
              </a:rPr>
              <a:t>conferinta</a:t>
            </a:r>
            <a:r>
              <a:rPr lang="en-GB" sz="2000" dirty="0">
                <a:solidFill>
                  <a:prstClr val="black"/>
                </a:solidFill>
                <a:latin typeface="Trebuchet MS" pitchFamily="34" charset="0"/>
              </a:rPr>
              <a:t> de </a:t>
            </a:r>
            <a:r>
              <a:rPr lang="en-GB" sz="2000" dirty="0" err="1">
                <a:solidFill>
                  <a:prstClr val="black"/>
                </a:solidFill>
                <a:latin typeface="Trebuchet MS" pitchFamily="34" charset="0"/>
              </a:rPr>
              <a:t>presa</a:t>
            </a:r>
            <a:r>
              <a:rPr lang="en-GB" sz="2000" dirty="0">
                <a:solidFill>
                  <a:prstClr val="black"/>
                </a:solidFill>
                <a:latin typeface="Trebuchet MS" pitchFamily="34" charset="0"/>
              </a:rPr>
              <a:t>, </a:t>
            </a:r>
            <a:r>
              <a:rPr lang="en-GB" sz="2000" dirty="0" err="1">
                <a:solidFill>
                  <a:prstClr val="black"/>
                </a:solidFill>
                <a:latin typeface="Trebuchet MS" pitchFamily="34" charset="0"/>
              </a:rPr>
              <a:t>spoturi</a:t>
            </a:r>
            <a:r>
              <a:rPr lang="en-GB" sz="2000" dirty="0">
                <a:solidFill>
                  <a:prstClr val="black"/>
                </a:solidFill>
                <a:latin typeface="Trebuchet MS" pitchFamily="34" charset="0"/>
              </a:rPr>
              <a:t> radio)</a:t>
            </a:r>
          </a:p>
          <a:p>
            <a:pPr lvl="0" algn="just"/>
            <a:r>
              <a:rPr lang="en-GB" sz="2000" dirty="0" smtClean="0">
                <a:solidFill>
                  <a:prstClr val="black"/>
                </a:solidFill>
                <a:latin typeface="Trebuchet MS" pitchFamily="34" charset="0"/>
              </a:rPr>
              <a:t>- </a:t>
            </a:r>
            <a:r>
              <a:rPr lang="en-GB" sz="2000" dirty="0" err="1" smtClean="0">
                <a:solidFill>
                  <a:prstClr val="black"/>
                </a:solidFill>
                <a:latin typeface="Trebuchet MS" pitchFamily="34" charset="0"/>
              </a:rPr>
              <a:t>Realizarea</a:t>
            </a:r>
            <a:r>
              <a:rPr lang="en-GB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dirty="0" err="1" smtClean="0">
                <a:solidFill>
                  <a:prstClr val="black"/>
                </a:solidFill>
                <a:latin typeface="Trebuchet MS" pitchFamily="34" charset="0"/>
              </a:rPr>
              <a:t>materialelor</a:t>
            </a:r>
            <a:r>
              <a:rPr lang="en-GB" sz="2000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latin typeface="Trebuchet MS" pitchFamily="34" charset="0"/>
              </a:rPr>
              <a:t>promotionale</a:t>
            </a:r>
            <a:r>
              <a:rPr lang="en-GB" sz="2000" dirty="0">
                <a:solidFill>
                  <a:prstClr val="black"/>
                </a:solidFill>
                <a:latin typeface="Trebuchet MS" pitchFamily="34" charset="0"/>
              </a:rPr>
              <a:t> pentru </a:t>
            </a:r>
            <a:r>
              <a:rPr lang="en-GB" sz="2000" dirty="0" err="1">
                <a:solidFill>
                  <a:prstClr val="black"/>
                </a:solidFill>
                <a:latin typeface="Trebuchet MS" pitchFamily="34" charset="0"/>
              </a:rPr>
              <a:t>portalul</a:t>
            </a:r>
            <a:r>
              <a:rPr lang="en-GB" sz="2000" dirty="0">
                <a:solidFill>
                  <a:prstClr val="black"/>
                </a:solidFill>
                <a:latin typeface="Trebuchet MS" pitchFamily="34" charset="0"/>
              </a:rPr>
              <a:t> web</a:t>
            </a:r>
          </a:p>
          <a:p>
            <a:pPr algn="just"/>
            <a:endParaRPr lang="en-GB" dirty="0">
              <a:solidFill>
                <a:prstClr val="black"/>
              </a:solidFill>
              <a:latin typeface="Trebuchet MS" pitchFamily="34" charset="0"/>
            </a:endParaRPr>
          </a:p>
          <a:p>
            <a:pPr lvl="0"/>
            <a:endParaRPr lang="en-GB" dirty="0">
              <a:solidFill>
                <a:prstClr val="black"/>
              </a:solidFill>
              <a:latin typeface="Trebuchet MS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20883" y="1917511"/>
            <a:ext cx="1054677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n-GB" b="1" dirty="0" smtClean="0">
              <a:solidFill>
                <a:prstClr val="black"/>
              </a:solidFill>
              <a:latin typeface="Trebuchet MS" pitchFamily="34" charset="0"/>
            </a:endParaRPr>
          </a:p>
          <a:p>
            <a:pPr lvl="0"/>
            <a:r>
              <a:rPr lang="en-GB" sz="2000" b="1" dirty="0" smtClean="0">
                <a:solidFill>
                  <a:prstClr val="black"/>
                </a:solidFill>
                <a:latin typeface="Trebuchet MS" pitchFamily="34" charset="0"/>
              </a:rPr>
              <a:t>WP4</a:t>
            </a:r>
            <a:r>
              <a:rPr lang="en-GB" sz="2000" b="1" dirty="0">
                <a:solidFill>
                  <a:prstClr val="black"/>
                </a:solidFill>
                <a:latin typeface="Trebuchet MS" pitchFamily="34" charset="0"/>
              </a:rPr>
              <a:t>: </a:t>
            </a:r>
            <a:r>
              <a:rPr lang="en-GB" sz="2000" b="1" dirty="0" err="1" smtClean="0">
                <a:solidFill>
                  <a:prstClr val="black"/>
                </a:solidFill>
                <a:latin typeface="Trebuchet MS" pitchFamily="34" charset="0"/>
              </a:rPr>
              <a:t>Activitati</a:t>
            </a:r>
            <a:r>
              <a:rPr lang="en-GB" sz="2000" b="1" dirty="0" smtClean="0">
                <a:solidFill>
                  <a:prstClr val="black"/>
                </a:solidFill>
                <a:latin typeface="Trebuchet MS" pitchFamily="34" charset="0"/>
              </a:rPr>
              <a:t> de </a:t>
            </a:r>
            <a:r>
              <a:rPr lang="en-GB" sz="2000" b="1" dirty="0" err="1" smtClean="0">
                <a:solidFill>
                  <a:prstClr val="black"/>
                </a:solidFill>
                <a:latin typeface="Trebuchet MS" pitchFamily="34" charset="0"/>
              </a:rPr>
              <a:t>informare</a:t>
            </a:r>
            <a:r>
              <a:rPr lang="en-GB" sz="2000" b="1" dirty="0" smtClean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b="1" dirty="0" err="1">
                <a:solidFill>
                  <a:prstClr val="black"/>
                </a:solidFill>
                <a:latin typeface="Trebuchet MS" pitchFamily="34" charset="0"/>
              </a:rPr>
              <a:t>şi</a:t>
            </a:r>
            <a:r>
              <a:rPr lang="en-GB" sz="2000" b="1" dirty="0">
                <a:solidFill>
                  <a:prstClr val="black"/>
                </a:solidFill>
                <a:latin typeface="Trebuchet MS" pitchFamily="34" charset="0"/>
              </a:rPr>
              <a:t> </a:t>
            </a:r>
            <a:r>
              <a:rPr lang="en-GB" sz="2000" b="1" dirty="0" err="1" smtClean="0">
                <a:solidFill>
                  <a:prstClr val="black"/>
                </a:solidFill>
                <a:latin typeface="Trebuchet MS" pitchFamily="34" charset="0"/>
              </a:rPr>
              <a:t>conştientizare</a:t>
            </a:r>
            <a:endParaRPr lang="en-US" sz="2000" b="1" dirty="0">
              <a:solidFill>
                <a:prstClr val="black"/>
              </a:solidFill>
              <a:latin typeface="Trebuchet MS" pitchFamily="34" charset="0"/>
            </a:endParaRPr>
          </a:p>
          <a:p>
            <a:pPr lvl="0" algn="just"/>
            <a:r>
              <a:rPr lang="en-GB" sz="2000" dirty="0" smtClean="0">
                <a:solidFill>
                  <a:prstClr val="black"/>
                </a:solidFill>
                <a:latin typeface="Trebuchet MS" pitchFamily="34" charset="0"/>
              </a:rPr>
              <a:t>-  </a:t>
            </a:r>
            <a:r>
              <a:rPr lang="it-IT" sz="2000" dirty="0" smtClean="0">
                <a:solidFill>
                  <a:prstClr val="black"/>
                </a:solidFill>
                <a:latin typeface="Trebuchet MS" pitchFamily="34" charset="0"/>
              </a:rPr>
              <a:t>Elaborarea </a:t>
            </a:r>
            <a:r>
              <a:rPr lang="it-IT" sz="2000" dirty="0">
                <a:solidFill>
                  <a:prstClr val="black"/>
                </a:solidFill>
                <a:latin typeface="Trebuchet MS" pitchFamily="34" charset="0"/>
              </a:rPr>
              <a:t>platformei web MOWEUP </a:t>
            </a:r>
            <a:r>
              <a:rPr lang="it-IT" sz="2000" dirty="0" smtClean="0">
                <a:solidFill>
                  <a:prstClr val="black"/>
                </a:solidFill>
                <a:latin typeface="Trebuchet MS" pitchFamily="34" charset="0"/>
              </a:rPr>
              <a:t>– sustenabilitate şi </a:t>
            </a:r>
            <a:r>
              <a:rPr lang="it-IT" sz="2000" dirty="0">
                <a:solidFill>
                  <a:prstClr val="black"/>
                </a:solidFill>
                <a:latin typeface="Trebuchet MS" pitchFamily="34" charset="0"/>
              </a:rPr>
              <a:t>strategia de diseminare </a:t>
            </a:r>
          </a:p>
          <a:p>
            <a:pPr marL="342900" lvl="0" indent="-342900" algn="just">
              <a:buFontTx/>
              <a:buChar char="-"/>
            </a:pPr>
            <a:r>
              <a:rPr lang="en-GB" sz="2000" dirty="0" smtClean="0">
                <a:solidFill>
                  <a:prstClr val="black"/>
                </a:solidFill>
                <a:latin typeface="Trebuchet MS" pitchFamily="34" charset="0"/>
              </a:rPr>
              <a:t>I</a:t>
            </a:r>
            <a:r>
              <a:rPr lang="it-IT" sz="2000" dirty="0">
                <a:solidFill>
                  <a:prstClr val="black"/>
                </a:solidFill>
                <a:latin typeface="Trebuchet MS" pitchFamily="34" charset="0"/>
              </a:rPr>
              <a:t>nstruiri pilot şi mese </a:t>
            </a:r>
            <a:r>
              <a:rPr lang="it-IT" sz="2000" dirty="0" smtClean="0">
                <a:solidFill>
                  <a:prstClr val="black"/>
                </a:solidFill>
                <a:latin typeface="Trebuchet MS" pitchFamily="34" charset="0"/>
              </a:rPr>
              <a:t>rotunde in toate judetele si districtele din zona transfrontaliera</a:t>
            </a:r>
          </a:p>
          <a:p>
            <a:pPr marL="342900" lvl="0" indent="-342900" algn="just">
              <a:buFontTx/>
              <a:buChar char="-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38918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988</Words>
  <Application>Microsoft Office PowerPoint</Application>
  <PresentationFormat>Widescreen</PresentationFormat>
  <Paragraphs>154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Trebuchet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Adriana Barothi</dc:creator>
  <cp:lastModifiedBy>Adriana Barothi</cp:lastModifiedBy>
  <cp:revision>19</cp:revision>
  <cp:lastPrinted>2017-11-15T07:07:50Z</cp:lastPrinted>
  <dcterms:created xsi:type="dcterms:W3CDTF">2017-11-13T08:32:39Z</dcterms:created>
  <dcterms:modified xsi:type="dcterms:W3CDTF">2017-11-15T07:08:09Z</dcterms:modified>
</cp:coreProperties>
</file>