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53" r:id="rId1"/>
    <p:sldMasterId id="2147483777" r:id="rId2"/>
  </p:sldMasterIdLst>
  <p:notesMasterIdLst>
    <p:notesMasterId r:id="rId18"/>
  </p:notesMasterIdLst>
  <p:handoutMasterIdLst>
    <p:handoutMasterId r:id="rId19"/>
  </p:handoutMasterIdLst>
  <p:sldIdLst>
    <p:sldId id="292" r:id="rId3"/>
    <p:sldId id="293" r:id="rId4"/>
    <p:sldId id="295" r:id="rId5"/>
    <p:sldId id="297" r:id="rId6"/>
    <p:sldId id="296" r:id="rId7"/>
    <p:sldId id="274" r:id="rId8"/>
    <p:sldId id="290" r:id="rId9"/>
    <p:sldId id="275" r:id="rId10"/>
    <p:sldId id="286" r:id="rId11"/>
    <p:sldId id="302" r:id="rId12"/>
    <p:sldId id="303" r:id="rId13"/>
    <p:sldId id="258" r:id="rId14"/>
    <p:sldId id="299" r:id="rId15"/>
    <p:sldId id="300" r:id="rId16"/>
    <p:sldId id="267" r:id="rId17"/>
  </p:sldIdLst>
  <p:sldSz cx="9144000" cy="5143500" type="screen16x9"/>
  <p:notesSz cx="6808788" cy="9940925"/>
  <p:defaultTextStyle>
    <a:defPPr>
      <a:defRPr lang="en-US"/>
    </a:defPPr>
    <a:lvl1pPr algn="l" rtl="0" fontAlgn="base">
      <a:spcBef>
        <a:spcPct val="0"/>
      </a:spcBef>
      <a:spcAft>
        <a:spcPct val="0"/>
      </a:spcAft>
      <a:defRPr kern="1200">
        <a:solidFill>
          <a:schemeClr val="tx1"/>
        </a:solidFill>
        <a:latin typeface="Arial" charset="0"/>
        <a:ea typeface="+mn-ea"/>
        <a:cs typeface="Arial" charset="0"/>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p:defaultTextStyle>
  <p:extLst>
    <p:ext uri="{EFAFB233-063F-42B5-8137-9DF3F51BA10A}">
      <p15:sldGuideLst xmlns:p15="http://schemas.microsoft.com/office/powerpoint/2012/main">
        <p15:guide id="1" orient="horz" pos="2754">
          <p15:clr>
            <a:srgbClr val="A4A3A4"/>
          </p15:clr>
        </p15:guide>
        <p15:guide id="2" orient="horz" pos="577">
          <p15:clr>
            <a:srgbClr val="A4A3A4"/>
          </p15:clr>
        </p15:guide>
        <p15:guide id="3" pos="5148">
          <p15:clr>
            <a:srgbClr val="A4A3A4"/>
          </p15:clr>
        </p15:guide>
        <p15:guide id="4" pos="340">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CDT" initials="" lastIdx="6" clrIdx="0"/>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ACC700"/>
    <a:srgbClr val="E64715"/>
    <a:srgbClr val="D4502A"/>
    <a:srgbClr val="89C140"/>
    <a:srgbClr val="339933"/>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ittlere Formatvorlage 2 - Akz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9DCAF9ED-07DC-4A11-8D7F-57B35C25682E}" styleName="Medium Style 1 - Accent 2">
    <a:wholeTbl>
      <a:tcTxStyle>
        <a:fontRef idx="minor">
          <a:scrgbClr r="0" g="0" b="0"/>
        </a:fontRef>
        <a:schemeClr val="dk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a:noFill/>
            </a:ln>
          </a:insideV>
        </a:tcBdr>
        <a:fill>
          <a:solidFill>
            <a:schemeClr val="lt1"/>
          </a:solidFill>
        </a:fill>
      </a:tcStyle>
    </a:wholeTbl>
    <a:band1H>
      <a:tcStyle>
        <a:tcBdr/>
        <a:fill>
          <a:solidFill>
            <a:schemeClr val="accent2">
              <a:tint val="20000"/>
            </a:schemeClr>
          </a:solidFill>
        </a:fill>
      </a:tcStyle>
    </a:band1H>
    <a:band1V>
      <a:tcStyle>
        <a:tcBdr/>
        <a:fill>
          <a:solidFill>
            <a:schemeClr val="accent2">
              <a:tint val="20000"/>
            </a:schemeClr>
          </a:solidFill>
        </a:fill>
      </a:tcStyle>
    </a:band1V>
    <a:lastCol>
      <a:tcTxStyle b="on"/>
      <a:tcStyle>
        <a:tcBdr/>
      </a:tcStyle>
    </a:lastCol>
    <a:firstCol>
      <a:tcTxStyle b="on"/>
      <a:tcStyle>
        <a:tcBdr/>
      </a:tcStyle>
    </a:firstCol>
    <a:lastRow>
      <a:tcTxStyle b="on"/>
      <a:tcStyle>
        <a:tcBdr>
          <a:top>
            <a:ln w="50800" cmpd="dbl">
              <a:solidFill>
                <a:schemeClr val="accent2"/>
              </a:solidFill>
            </a:ln>
          </a:top>
        </a:tcBdr>
        <a:fill>
          <a:solidFill>
            <a:schemeClr val="lt1"/>
          </a:solidFill>
        </a:fill>
      </a:tcStyle>
    </a:lastRow>
    <a:firstRow>
      <a:tcTxStyle b="on">
        <a:fontRef idx="minor">
          <a:scrgbClr r="0" g="0" b="0"/>
        </a:fontRef>
        <a:schemeClr val="lt1"/>
      </a:tcTxStyle>
      <a:tcStyle>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3856" autoAdjust="0"/>
    <p:restoredTop sz="84424" autoAdjust="0"/>
  </p:normalViewPr>
  <p:slideViewPr>
    <p:cSldViewPr>
      <p:cViewPr varScale="1">
        <p:scale>
          <a:sx n="128" d="100"/>
          <a:sy n="128" d="100"/>
        </p:scale>
        <p:origin x="1236" y="108"/>
      </p:cViewPr>
      <p:guideLst>
        <p:guide orient="horz" pos="2754"/>
        <p:guide orient="horz" pos="577"/>
        <p:guide pos="5148"/>
        <p:guide pos="340"/>
      </p:guideLst>
    </p:cSldViewPr>
  </p:slideViewPr>
  <p:notesTextViewPr>
    <p:cViewPr>
      <p:scale>
        <a:sx n="1" d="1"/>
        <a:sy n="1" d="1"/>
      </p:scale>
      <p:origin x="0" y="0"/>
    </p:cViewPr>
  </p:notesTextViewPr>
  <p:notesViewPr>
    <p:cSldViewPr>
      <p:cViewPr varScale="1">
        <p:scale>
          <a:sx n="76" d="100"/>
          <a:sy n="76" d="100"/>
        </p:scale>
        <p:origin x="4104" y="114"/>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notesMaster" Target="notesMasters/notesMaster1.xml"/><Relationship Id="rId3" Type="http://schemas.openxmlformats.org/officeDocument/2006/relationships/slide" Target="slides/slide1.xml"/><Relationship Id="rId21" Type="http://schemas.openxmlformats.org/officeDocument/2006/relationships/presProps" Target="presProp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commentAuthors" Target="commentAuthor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tableStyles" Target="tableStyle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theme" Target="theme/theme1.xml"/><Relationship Id="rId10" Type="http://schemas.openxmlformats.org/officeDocument/2006/relationships/slide" Target="slides/slide8.xml"/><Relationship Id="rId19" Type="http://schemas.openxmlformats.org/officeDocument/2006/relationships/handoutMaster" Target="handoutMasters/handoutMaster1.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51163" cy="498475"/>
          </a:xfrm>
          <a:prstGeom prst="rect">
            <a:avLst/>
          </a:prstGeom>
        </p:spPr>
        <p:txBody>
          <a:bodyPr vert="horz" lIns="91440" tIns="45720" rIns="91440" bIns="45720" rtlCol="0"/>
          <a:lstStyle>
            <a:lvl1pPr algn="l" fontAlgn="auto">
              <a:spcBef>
                <a:spcPts val="0"/>
              </a:spcBef>
              <a:spcAft>
                <a:spcPts val="0"/>
              </a:spcAft>
              <a:defRPr sz="1200">
                <a:latin typeface="+mn-lt"/>
                <a:cs typeface="+mn-cs"/>
              </a:defRPr>
            </a:lvl1pPr>
          </a:lstStyle>
          <a:p>
            <a:pPr>
              <a:defRPr/>
            </a:pPr>
            <a:endParaRPr lang="en-GB"/>
          </a:p>
        </p:txBody>
      </p:sp>
      <p:sp>
        <p:nvSpPr>
          <p:cNvPr id="3" name="Date Placeholder 2"/>
          <p:cNvSpPr>
            <a:spLocks noGrp="1"/>
          </p:cNvSpPr>
          <p:nvPr>
            <p:ph type="dt" sz="quarter" idx="1"/>
          </p:nvPr>
        </p:nvSpPr>
        <p:spPr>
          <a:xfrm>
            <a:off x="3856038" y="0"/>
            <a:ext cx="2951162" cy="498475"/>
          </a:xfrm>
          <a:prstGeom prst="rect">
            <a:avLst/>
          </a:prstGeom>
        </p:spPr>
        <p:txBody>
          <a:bodyPr vert="horz" lIns="91440" tIns="45720" rIns="91440" bIns="45720" rtlCol="0"/>
          <a:lstStyle>
            <a:lvl1pPr algn="r" fontAlgn="auto">
              <a:spcBef>
                <a:spcPts val="0"/>
              </a:spcBef>
              <a:spcAft>
                <a:spcPts val="0"/>
              </a:spcAft>
              <a:defRPr sz="1200">
                <a:latin typeface="+mn-lt"/>
                <a:cs typeface="+mn-cs"/>
              </a:defRPr>
            </a:lvl1pPr>
          </a:lstStyle>
          <a:p>
            <a:pPr>
              <a:defRPr/>
            </a:pPr>
            <a:fld id="{30F6AC6F-D4D2-44E4-AB34-4A16CD858AAB}" type="datetimeFigureOut">
              <a:rPr lang="en-GB"/>
              <a:pPr>
                <a:defRPr/>
              </a:pPr>
              <a:t>10/10/2020</a:t>
            </a:fld>
            <a:endParaRPr lang="en-GB"/>
          </a:p>
        </p:txBody>
      </p:sp>
      <p:sp>
        <p:nvSpPr>
          <p:cNvPr id="4" name="Footer Placeholder 3"/>
          <p:cNvSpPr>
            <a:spLocks noGrp="1"/>
          </p:cNvSpPr>
          <p:nvPr>
            <p:ph type="ftr" sz="quarter" idx="2"/>
          </p:nvPr>
        </p:nvSpPr>
        <p:spPr>
          <a:xfrm>
            <a:off x="0" y="9442450"/>
            <a:ext cx="2951163" cy="498475"/>
          </a:xfrm>
          <a:prstGeom prst="rect">
            <a:avLst/>
          </a:prstGeom>
        </p:spPr>
        <p:txBody>
          <a:bodyPr vert="horz" lIns="91440" tIns="45720" rIns="91440" bIns="45720" rtlCol="0" anchor="b"/>
          <a:lstStyle>
            <a:lvl1pPr algn="l" fontAlgn="auto">
              <a:spcBef>
                <a:spcPts val="0"/>
              </a:spcBef>
              <a:spcAft>
                <a:spcPts val="0"/>
              </a:spcAft>
              <a:defRPr sz="1200">
                <a:latin typeface="+mn-lt"/>
                <a:cs typeface="+mn-cs"/>
              </a:defRPr>
            </a:lvl1pPr>
          </a:lstStyle>
          <a:p>
            <a:pPr>
              <a:defRPr/>
            </a:pPr>
            <a:endParaRPr lang="en-GB"/>
          </a:p>
        </p:txBody>
      </p:sp>
      <p:sp>
        <p:nvSpPr>
          <p:cNvPr id="5" name="Slide Number Placeholder 4"/>
          <p:cNvSpPr>
            <a:spLocks noGrp="1"/>
          </p:cNvSpPr>
          <p:nvPr>
            <p:ph type="sldNum" sz="quarter" idx="3"/>
          </p:nvPr>
        </p:nvSpPr>
        <p:spPr>
          <a:xfrm>
            <a:off x="3856038" y="9442450"/>
            <a:ext cx="2951162" cy="498475"/>
          </a:xfrm>
          <a:prstGeom prst="rect">
            <a:avLst/>
          </a:prstGeom>
        </p:spPr>
        <p:txBody>
          <a:bodyPr vert="horz" lIns="91440" tIns="45720" rIns="91440" bIns="45720" rtlCol="0" anchor="b"/>
          <a:lstStyle>
            <a:lvl1pPr algn="r" fontAlgn="auto">
              <a:spcBef>
                <a:spcPts val="0"/>
              </a:spcBef>
              <a:spcAft>
                <a:spcPts val="0"/>
              </a:spcAft>
              <a:defRPr sz="1200">
                <a:latin typeface="+mn-lt"/>
                <a:cs typeface="+mn-cs"/>
              </a:defRPr>
            </a:lvl1pPr>
          </a:lstStyle>
          <a:p>
            <a:pPr>
              <a:defRPr/>
            </a:pPr>
            <a:fld id="{ED0A58CF-9C73-4585-BC5C-FE45EB302743}" type="slidenum">
              <a:rPr lang="en-GB"/>
              <a:pPr>
                <a:defRPr/>
              </a:pPr>
              <a:t>‹#›</a:t>
            </a:fld>
            <a:endParaRPr lang="en-GB"/>
          </a:p>
        </p:txBody>
      </p:sp>
    </p:spTree>
    <p:extLst>
      <p:ext uri="{BB962C8B-B14F-4D97-AF65-F5344CB8AC3E}">
        <p14:creationId xmlns:p14="http://schemas.microsoft.com/office/powerpoint/2010/main" val="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51163" cy="498475"/>
          </a:xfrm>
          <a:prstGeom prst="rect">
            <a:avLst/>
          </a:prstGeom>
        </p:spPr>
        <p:txBody>
          <a:bodyPr vert="horz" lIns="91440" tIns="45720" rIns="91440" bIns="45720" rtlCol="0"/>
          <a:lstStyle>
            <a:lvl1pPr algn="l" fontAlgn="auto">
              <a:spcBef>
                <a:spcPts val="0"/>
              </a:spcBef>
              <a:spcAft>
                <a:spcPts val="0"/>
              </a:spcAft>
              <a:defRPr sz="1200">
                <a:latin typeface="+mn-lt"/>
                <a:cs typeface="+mn-cs"/>
              </a:defRPr>
            </a:lvl1pPr>
          </a:lstStyle>
          <a:p>
            <a:pPr>
              <a:defRPr/>
            </a:pPr>
            <a:endParaRPr lang="en-GB"/>
          </a:p>
        </p:txBody>
      </p:sp>
      <p:sp>
        <p:nvSpPr>
          <p:cNvPr id="3" name="Date Placeholder 2"/>
          <p:cNvSpPr>
            <a:spLocks noGrp="1"/>
          </p:cNvSpPr>
          <p:nvPr>
            <p:ph type="dt" idx="1"/>
          </p:nvPr>
        </p:nvSpPr>
        <p:spPr>
          <a:xfrm>
            <a:off x="3856038" y="0"/>
            <a:ext cx="2951162" cy="498475"/>
          </a:xfrm>
          <a:prstGeom prst="rect">
            <a:avLst/>
          </a:prstGeom>
        </p:spPr>
        <p:txBody>
          <a:bodyPr vert="horz" lIns="91440" tIns="45720" rIns="91440" bIns="45720" rtlCol="0"/>
          <a:lstStyle>
            <a:lvl1pPr algn="r" fontAlgn="auto">
              <a:spcBef>
                <a:spcPts val="0"/>
              </a:spcBef>
              <a:spcAft>
                <a:spcPts val="0"/>
              </a:spcAft>
              <a:defRPr sz="1200">
                <a:latin typeface="+mn-lt"/>
                <a:cs typeface="+mn-cs"/>
              </a:defRPr>
            </a:lvl1pPr>
          </a:lstStyle>
          <a:p>
            <a:pPr>
              <a:defRPr/>
            </a:pPr>
            <a:fld id="{78063B63-3209-4F8F-8FDF-EC081847AF40}" type="datetimeFigureOut">
              <a:rPr lang="en-GB"/>
              <a:pPr>
                <a:defRPr/>
              </a:pPr>
              <a:t>10/10/2020</a:t>
            </a:fld>
            <a:endParaRPr lang="en-GB"/>
          </a:p>
        </p:txBody>
      </p:sp>
      <p:sp>
        <p:nvSpPr>
          <p:cNvPr id="4" name="Slide Image Placeholder 3"/>
          <p:cNvSpPr>
            <a:spLocks noGrp="1" noRot="1" noChangeAspect="1"/>
          </p:cNvSpPr>
          <p:nvPr>
            <p:ph type="sldImg" idx="2"/>
          </p:nvPr>
        </p:nvSpPr>
        <p:spPr>
          <a:xfrm>
            <a:off x="423863" y="1243013"/>
            <a:ext cx="5961062" cy="3354387"/>
          </a:xfrm>
          <a:prstGeom prst="rect">
            <a:avLst/>
          </a:prstGeom>
          <a:noFill/>
          <a:ln w="12700">
            <a:solidFill>
              <a:prstClr val="black"/>
            </a:solidFill>
          </a:ln>
        </p:spPr>
        <p:txBody>
          <a:bodyPr vert="horz" lIns="91440" tIns="45720" rIns="91440" bIns="45720" rtlCol="0" anchor="ctr"/>
          <a:lstStyle/>
          <a:p>
            <a:pPr lvl="0"/>
            <a:endParaRPr lang="en-GB" noProof="0"/>
          </a:p>
        </p:txBody>
      </p:sp>
      <p:sp>
        <p:nvSpPr>
          <p:cNvPr id="5" name="Notes Placeholder 4"/>
          <p:cNvSpPr>
            <a:spLocks noGrp="1"/>
          </p:cNvSpPr>
          <p:nvPr>
            <p:ph type="body" sz="quarter" idx="3"/>
          </p:nvPr>
        </p:nvSpPr>
        <p:spPr>
          <a:xfrm>
            <a:off x="681038" y="4784725"/>
            <a:ext cx="5446712" cy="3913188"/>
          </a:xfrm>
          <a:prstGeom prst="rect">
            <a:avLst/>
          </a:prstGeom>
        </p:spPr>
        <p:txBody>
          <a:bodyPr vert="horz" lIns="91440" tIns="45720" rIns="91440" bIns="45720" rtlCol="0"/>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n-GB" noProof="0"/>
          </a:p>
        </p:txBody>
      </p:sp>
      <p:sp>
        <p:nvSpPr>
          <p:cNvPr id="6" name="Footer Placeholder 5"/>
          <p:cNvSpPr>
            <a:spLocks noGrp="1"/>
          </p:cNvSpPr>
          <p:nvPr>
            <p:ph type="ftr" sz="quarter" idx="4"/>
          </p:nvPr>
        </p:nvSpPr>
        <p:spPr>
          <a:xfrm>
            <a:off x="0" y="9442450"/>
            <a:ext cx="2951163" cy="498475"/>
          </a:xfrm>
          <a:prstGeom prst="rect">
            <a:avLst/>
          </a:prstGeom>
        </p:spPr>
        <p:txBody>
          <a:bodyPr vert="horz" lIns="91440" tIns="45720" rIns="91440" bIns="45720" rtlCol="0" anchor="b"/>
          <a:lstStyle>
            <a:lvl1pPr algn="l" fontAlgn="auto">
              <a:spcBef>
                <a:spcPts val="0"/>
              </a:spcBef>
              <a:spcAft>
                <a:spcPts val="0"/>
              </a:spcAft>
              <a:defRPr sz="1200">
                <a:latin typeface="+mn-lt"/>
                <a:cs typeface="+mn-cs"/>
              </a:defRPr>
            </a:lvl1pPr>
          </a:lstStyle>
          <a:p>
            <a:pPr>
              <a:defRPr/>
            </a:pPr>
            <a:endParaRPr lang="en-GB"/>
          </a:p>
        </p:txBody>
      </p:sp>
      <p:sp>
        <p:nvSpPr>
          <p:cNvPr id="7" name="Slide Number Placeholder 6"/>
          <p:cNvSpPr>
            <a:spLocks noGrp="1"/>
          </p:cNvSpPr>
          <p:nvPr>
            <p:ph type="sldNum" sz="quarter" idx="5"/>
          </p:nvPr>
        </p:nvSpPr>
        <p:spPr>
          <a:xfrm>
            <a:off x="3856038" y="9442450"/>
            <a:ext cx="2951162" cy="498475"/>
          </a:xfrm>
          <a:prstGeom prst="rect">
            <a:avLst/>
          </a:prstGeom>
        </p:spPr>
        <p:txBody>
          <a:bodyPr vert="horz" lIns="91440" tIns="45720" rIns="91440" bIns="45720" rtlCol="0" anchor="b"/>
          <a:lstStyle>
            <a:lvl1pPr algn="r" fontAlgn="auto">
              <a:spcBef>
                <a:spcPts val="0"/>
              </a:spcBef>
              <a:spcAft>
                <a:spcPts val="0"/>
              </a:spcAft>
              <a:defRPr sz="1200">
                <a:latin typeface="+mn-lt"/>
                <a:cs typeface="+mn-cs"/>
              </a:defRPr>
            </a:lvl1pPr>
          </a:lstStyle>
          <a:p>
            <a:pPr>
              <a:defRPr/>
            </a:pPr>
            <a:fld id="{BD1ABE64-61E1-4573-8050-E9A0EF09F6E8}" type="slidenum">
              <a:rPr lang="en-GB"/>
              <a:pPr>
                <a:defRPr/>
              </a:pPr>
              <a:t>‹#›</a:t>
            </a:fld>
            <a:endParaRPr lang="en-GB"/>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s://osha.europa.eu/en/publications/third-european-survey-enterprises-new-and-emerging-risks-esener-3/view" TargetMode="External"/><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s://osha.europa.eu/en/publications/msds-facts-and-figures-overview-prevalence-costs-and-demographics-msds-europe/view" TargetMode="External"/><Relationship Id="rId2" Type="http://schemas.openxmlformats.org/officeDocument/2006/relationships/slide" Target="../slides/slide4.xml"/><Relationship Id="rId1" Type="http://schemas.openxmlformats.org/officeDocument/2006/relationships/notesMaster" Target="../notesMasters/notesMaster1.xml"/><Relationship Id="rId4" Type="http://schemas.openxmlformats.org/officeDocument/2006/relationships/hyperlink" Target="https://www.eurofound.europa.eu/surveys/european-working-conditions-surveys/sixth-european-working-conditions-survey-2015" TargetMode="External"/></Relationships>
</file>

<file path=ppt/notesSlides/_rels/notesSlide5.xml.rels><?xml version="1.0" encoding="UTF-8" standalone="yes"?>
<Relationships xmlns="http://schemas.openxmlformats.org/package/2006/relationships"><Relationship Id="rId3" Type="http://schemas.openxmlformats.org/officeDocument/2006/relationships/hyperlink" Target="https://ec.europa.eu/eurostat/statistics-explained/index.php/EU_labour_force_survey_-_ad_hoc_modules" TargetMode="External"/><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s://osha.europa.eu/en/publications/msds-facts-and-figures-overview-prevalence-costs-and-demographics-msds-europe/view" TargetMode="External"/><Relationship Id="rId2" Type="http://schemas.openxmlformats.org/officeDocument/2006/relationships/slide" Target="../slides/slide6.xml"/><Relationship Id="rId1" Type="http://schemas.openxmlformats.org/officeDocument/2006/relationships/notesMaster" Target="../notesMasters/notesMaster1.xml"/><Relationship Id="rId4" Type="http://schemas.openxmlformats.org/officeDocument/2006/relationships/hyperlink" Target="https://www.eurofound.europa.eu/surveys/european-working-conditions-surveys/sixth-european-working-conditions-survey-2015" TargetMode="Externa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s://osha.europa.eu/en/tools-and-publications/publications/factsheets/71/view" TargetMode="External"/><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3" Type="http://schemas.openxmlformats.org/officeDocument/2006/relationships/hyperlink" Target="https://osha.europa.eu/en/themes/musculoskeletal-disorders/practical-tools-musculoskeletal-disorders?f%5b0%5d=field_hazards:4985&amp;page=1" TargetMode="External"/><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8" Type="http://schemas.openxmlformats.org/officeDocument/2006/relationships/hyperlink" Target="https://osha.europa.eu/en/safety-and-health-legislation" TargetMode="External"/><Relationship Id="rId3" Type="http://schemas.openxmlformats.org/officeDocument/2006/relationships/hyperlink" Target="https://osha.europa.eu/en/legislation/directives/the-osh-framework-directive/1" TargetMode="External"/><Relationship Id="rId7" Type="http://schemas.openxmlformats.org/officeDocument/2006/relationships/hyperlink" Target="https://osha.europa.eu/en/legislation/directives/3" TargetMode="External"/><Relationship Id="rId2" Type="http://schemas.openxmlformats.org/officeDocument/2006/relationships/slide" Target="../slides/slide13.xml"/><Relationship Id="rId1" Type="http://schemas.openxmlformats.org/officeDocument/2006/relationships/notesMaster" Target="../notesMasters/notesMaster1.xml"/><Relationship Id="rId6" Type="http://schemas.openxmlformats.org/officeDocument/2006/relationships/hyperlink" Target="https://osha.europa.eu/en/legislation/directives/5" TargetMode="External"/><Relationship Id="rId5" Type="http://schemas.openxmlformats.org/officeDocument/2006/relationships/hyperlink" Target="https://osha.europa.eu/en/legislation/directives/19" TargetMode="External"/><Relationship Id="rId4" Type="http://schemas.openxmlformats.org/officeDocument/2006/relationships/hyperlink" Target="https://osha.europa.eu/en/legislation/directives/6" TargetMode="Externa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3" name="Slide Image Placeholder 1"/>
          <p:cNvSpPr>
            <a:spLocks noGrp="1" noRot="1" noChangeAspect="1"/>
          </p:cNvSpPr>
          <p:nvPr>
            <p:ph type="sldImg"/>
          </p:nvPr>
        </p:nvSpPr>
        <p:spPr bwMode="auto">
          <a:noFill/>
          <a:ln>
            <a:solidFill>
              <a:srgbClr val="000000"/>
            </a:solidFill>
            <a:miter lim="800000"/>
            <a:headEnd/>
            <a:tailEnd/>
          </a:ln>
        </p:spPr>
      </p:sp>
      <p:sp>
        <p:nvSpPr>
          <p:cNvPr id="28674"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GB"/>
          </a:p>
        </p:txBody>
      </p:sp>
      <p:sp>
        <p:nvSpPr>
          <p:cNvPr id="28675"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8E5FA40-CE10-434A-8C29-43BE61A99562}" type="slidenum">
              <a:rPr lang="en-GB">
                <a:solidFill>
                  <a:srgbClr val="000000"/>
                </a:solidFill>
                <a:ea typeface="ＭＳ Ｐゴシック" pitchFamily="34" charset="-128"/>
                <a:cs typeface="Arial" charset="0"/>
              </a:rPr>
              <a:pPr fontAlgn="base">
                <a:spcBef>
                  <a:spcPct val="0"/>
                </a:spcBef>
                <a:spcAft>
                  <a:spcPct val="0"/>
                </a:spcAft>
                <a:defRPr/>
              </a:pPr>
              <a:t>1</a:t>
            </a:fld>
            <a:endParaRPr lang="en-GB">
              <a:solidFill>
                <a:srgbClr val="000000"/>
              </a:solidFill>
              <a:ea typeface="ＭＳ Ｐゴシック" pitchFamily="34" charset="-128"/>
              <a:cs typeface="Arial"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1" name="Slide Image Placeholder 1"/>
          <p:cNvSpPr>
            <a:spLocks noGrp="1" noRot="1" noChangeAspect="1"/>
          </p:cNvSpPr>
          <p:nvPr>
            <p:ph type="sldImg"/>
          </p:nvPr>
        </p:nvSpPr>
        <p:spPr bwMode="auto">
          <a:noFill/>
          <a:ln>
            <a:solidFill>
              <a:srgbClr val="000000"/>
            </a:solidFill>
            <a:miter lim="800000"/>
            <a:headEnd/>
            <a:tailEnd/>
          </a:ln>
        </p:spPr>
      </p:sp>
      <p:sp>
        <p:nvSpPr>
          <p:cNvPr id="30722"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ro-RO"/>
          </a:p>
        </p:txBody>
      </p:sp>
      <p:sp>
        <p:nvSpPr>
          <p:cNvPr id="30723"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3B8DB931-2DA0-4192-BA55-355DC417AEC0}" type="slidenum">
              <a:rPr lang="en-GB">
                <a:cs typeface="Arial" charset="0"/>
              </a:rPr>
              <a:pPr fontAlgn="base">
                <a:spcBef>
                  <a:spcPct val="0"/>
                </a:spcBef>
                <a:spcAft>
                  <a:spcPct val="0"/>
                </a:spcAft>
                <a:defRPr/>
              </a:pPr>
              <a:t>2</a:t>
            </a:fld>
            <a:endParaRPr lang="en-GB">
              <a:cs typeface="Arial"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69" name="Segnaposto immagine diapositiva 1"/>
          <p:cNvSpPr>
            <a:spLocks noGrp="1" noRot="1" noChangeAspect="1"/>
          </p:cNvSpPr>
          <p:nvPr>
            <p:ph type="sldImg"/>
          </p:nvPr>
        </p:nvSpPr>
        <p:spPr bwMode="auto">
          <a:noFill/>
          <a:ln>
            <a:solidFill>
              <a:srgbClr val="000000"/>
            </a:solidFill>
            <a:miter lim="800000"/>
            <a:headEnd/>
            <a:tailEnd/>
          </a:ln>
        </p:spPr>
      </p:sp>
      <p:sp>
        <p:nvSpPr>
          <p:cNvPr id="32770" name="Segnaposto note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a:t>Sursă: EU-OSHA, Al treilea Sondaj european în rândul întreprinderilor privind riscurile noi și emergente (ESENER 3), 2019. Text disponibil la: </a:t>
            </a:r>
            <a:r>
              <a:rPr lang="ro-RO" u="sng">
                <a:hlinkClick r:id="rId3"/>
              </a:rPr>
              <a:t>https://osha.europa.eu/en/publications/third-european-survey-enterprises-new-and-emerging-risks-esener-3/view</a:t>
            </a:r>
          </a:p>
          <a:p>
            <a:pPr eaLnBrk="1" hangingPunct="1">
              <a:spcBef>
                <a:spcPct val="0"/>
              </a:spcBef>
            </a:pPr>
            <a:endParaRPr lang="it-IT"/>
          </a:p>
        </p:txBody>
      </p:sp>
      <p:sp>
        <p:nvSpPr>
          <p:cNvPr id="32771" name="Segnaposto numero diapositiva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23A8D5B8-3BE9-401F-AE53-DFFF3167E214}" type="slidenum">
              <a:rPr lang="en-GB">
                <a:cs typeface="Arial" charset="0"/>
              </a:rPr>
              <a:pPr fontAlgn="base">
                <a:spcBef>
                  <a:spcPct val="0"/>
                </a:spcBef>
                <a:spcAft>
                  <a:spcPct val="0"/>
                </a:spcAft>
                <a:defRPr/>
              </a:pPr>
              <a:t>3</a:t>
            </a:fld>
            <a:endParaRPr lang="en-GB">
              <a:cs typeface="Arial" charset="0"/>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7" name="Slide Image Placeholder 1"/>
          <p:cNvSpPr>
            <a:spLocks noGrp="1" noRot="1" noChangeAspect="1"/>
          </p:cNvSpPr>
          <p:nvPr>
            <p:ph type="sldImg"/>
          </p:nvPr>
        </p:nvSpPr>
        <p:spPr bwMode="auto">
          <a:noFill/>
          <a:ln>
            <a:solidFill>
              <a:srgbClr val="000000"/>
            </a:solidFill>
            <a:miter lim="800000"/>
            <a:headEnd/>
            <a:tailEnd/>
          </a:ln>
        </p:spPr>
      </p:sp>
      <p:sp>
        <p:nvSpPr>
          <p:cNvPr id="34818"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a:t>Sursă: EU-OSHA, „Work-related musculoskeletal disorders: Prevalence, costs and demographics in the EU” (Afecțiunile musculoscheletice legate de muncă: prevalență, costuri și date demografice în UE), 2019, pag. 45. Text disponibil la: </a:t>
            </a:r>
          </a:p>
          <a:p>
            <a:pPr eaLnBrk="1" hangingPunct="1">
              <a:spcBef>
                <a:spcPct val="0"/>
              </a:spcBef>
            </a:pPr>
            <a:r>
              <a:rPr lang="ro-RO">
                <a:hlinkClick r:id="rId3"/>
              </a:rPr>
              <a:t>https://osha.europa.eu/en/publications/msds-facts-and-figures-overview-prevalence-costs-and-demographics-msds-europe/view</a:t>
            </a:r>
            <a:r>
              <a:rPr lang="ro-RO"/>
              <a:t> </a:t>
            </a:r>
          </a:p>
          <a:p>
            <a:pPr eaLnBrk="1" hangingPunct="1">
              <a:spcBef>
                <a:spcPct val="0"/>
              </a:spcBef>
            </a:pPr>
            <a:r>
              <a:rPr lang="ro-RO"/>
              <a:t>  </a:t>
            </a:r>
          </a:p>
          <a:p>
            <a:pPr eaLnBrk="1" hangingPunct="1">
              <a:spcBef>
                <a:spcPct val="0"/>
              </a:spcBef>
            </a:pPr>
            <a:r>
              <a:rPr lang="ro-RO"/>
              <a:t>În 2015, aproximativ trei din cinci lucrători din spațiul UE-28 au raportat că sufereau de AMS în zona spatelui, la membrele superioare și/sau la membrele inferioare. Acest lucru reiese din al șaselea val al EWCS (Sondajul european privind condițiile de muncă). Cele mai frecvente tipuri de AMS printre lucrătorii din spațiul EU-28 sunt: durerile de spate și durerile musculare ale membrelor superioare (43 % și, respectiv, 41 % în 2015). Durerile musculare ale membrelor inferioare sunt raportate mai rar (29 % în 2015). Mai multe informații despre Eurofound - „Al șaselea sondaj european privind condițiile de muncă” (EWCS), 2015. Text disponibil la:  </a:t>
            </a:r>
            <a:r>
              <a:rPr lang="ro-RO" u="sng">
                <a:hlinkClick r:id="rId4"/>
              </a:rPr>
              <a:t>https://www.eurofound.europa.eu/surveys/european-working-conditions-surveys/sixth-european-working-conditions-survey-2015</a:t>
            </a:r>
          </a:p>
          <a:p>
            <a:pPr eaLnBrk="1" hangingPunct="1">
              <a:spcBef>
                <a:spcPct val="0"/>
              </a:spcBef>
            </a:pPr>
            <a:endParaRPr lang="it-IT"/>
          </a:p>
          <a:p>
            <a:pPr eaLnBrk="1" hangingPunct="1">
              <a:spcBef>
                <a:spcPct val="0"/>
              </a:spcBef>
            </a:pPr>
            <a:endParaRPr lang="it-IT"/>
          </a:p>
        </p:txBody>
      </p:sp>
      <p:sp>
        <p:nvSpPr>
          <p:cNvPr id="34819"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1F33A744-057D-4214-B69E-44BE1601A1A5}" type="slidenum">
              <a:rPr lang="en-GB">
                <a:cs typeface="Arial" charset="0"/>
              </a:rPr>
              <a:pPr fontAlgn="base">
                <a:spcBef>
                  <a:spcPct val="0"/>
                </a:spcBef>
                <a:spcAft>
                  <a:spcPct val="0"/>
                </a:spcAft>
                <a:defRPr/>
              </a:pPr>
              <a:t>4</a:t>
            </a:fld>
            <a:endParaRPr lang="en-GB">
              <a:cs typeface="Arial"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5" name="Slide Image Placeholder 1"/>
          <p:cNvSpPr>
            <a:spLocks noGrp="1" noRot="1" noChangeAspect="1"/>
          </p:cNvSpPr>
          <p:nvPr>
            <p:ph type="sldImg"/>
          </p:nvPr>
        </p:nvSpPr>
        <p:spPr bwMode="auto">
          <a:noFill/>
          <a:ln>
            <a:solidFill>
              <a:srgbClr val="000000"/>
            </a:solidFill>
            <a:miter lim="800000"/>
            <a:headEnd/>
            <a:tailEnd/>
          </a:ln>
        </p:spPr>
      </p:sp>
      <p:sp>
        <p:nvSpPr>
          <p:cNvPr id="36866"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a:t>Sursă: Eurostat, modulul ad-hoc din cadrul anchetei asupra forței de muncă „Accidente la locul de muncă și alte problemele de sănătate legate de locul de muncă”, 2013. Text disponibil la: </a:t>
            </a:r>
            <a:r>
              <a:rPr lang="ro-RO" u="sng">
                <a:hlinkClick r:id="rId3"/>
              </a:rPr>
              <a:t>https://ec.europa.eu/eurostat/statistics-explained/index.php/EU_labour_force_survey_-_ad_hoc_modules</a:t>
            </a:r>
          </a:p>
        </p:txBody>
      </p:sp>
      <p:sp>
        <p:nvSpPr>
          <p:cNvPr id="36867"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E65579F-17EB-4D67-B8C2-115D82B0BD10}" type="slidenum">
              <a:rPr lang="en-GB">
                <a:cs typeface="Arial" charset="0"/>
              </a:rPr>
              <a:pPr fontAlgn="base">
                <a:spcBef>
                  <a:spcPct val="0"/>
                </a:spcBef>
                <a:spcAft>
                  <a:spcPct val="0"/>
                </a:spcAft>
                <a:defRPr/>
              </a:pPr>
              <a:t>5</a:t>
            </a:fld>
            <a:endParaRPr lang="en-GB">
              <a:cs typeface="Arial" charset="0"/>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3" name="Slide Image Placeholder 1"/>
          <p:cNvSpPr>
            <a:spLocks noGrp="1" noRot="1" noChangeAspect="1"/>
          </p:cNvSpPr>
          <p:nvPr>
            <p:ph type="sldImg"/>
          </p:nvPr>
        </p:nvSpPr>
        <p:spPr bwMode="auto">
          <a:noFill/>
          <a:ln>
            <a:solidFill>
              <a:srgbClr val="000000"/>
            </a:solidFill>
            <a:miter lim="800000"/>
            <a:headEnd/>
            <a:tailEnd/>
          </a:ln>
        </p:spPr>
      </p:sp>
      <p:sp>
        <p:nvSpPr>
          <p:cNvPr id="38914"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a:t>Procentul lucrătorilor care au raportat diferite afecțiuni musculoscheletice în ultimele 12 luni, UE-28, 2015. Sursă: Al șaselea sondaj european privind condițiile de muncă (2015)</a:t>
            </a:r>
          </a:p>
          <a:p>
            <a:pPr eaLnBrk="1" hangingPunct="1">
              <a:spcBef>
                <a:spcPct val="0"/>
              </a:spcBef>
            </a:pPr>
            <a:endParaRPr lang="en-US"/>
          </a:p>
          <a:p>
            <a:pPr eaLnBrk="1" hangingPunct="1">
              <a:spcBef>
                <a:spcPct val="0"/>
              </a:spcBef>
            </a:pPr>
            <a:r>
              <a:rPr lang="ro-RO"/>
              <a:t>EU-OSHA, „Work-related musculoskeletal disorders: Prevalence, costs and demographics in the EU” (Afecțiunile musculoscheletice legate de muncă: prevalență, costuri și date demografice în UE), 2019, pag. 45. Text disponibil la: </a:t>
            </a:r>
          </a:p>
          <a:p>
            <a:pPr eaLnBrk="1" hangingPunct="1">
              <a:spcBef>
                <a:spcPct val="0"/>
              </a:spcBef>
            </a:pPr>
            <a:r>
              <a:rPr lang="ro-RO">
                <a:hlinkClick r:id="rId3"/>
              </a:rPr>
              <a:t>https://osha.europa.eu/en/publications/msds-facts-and-figures-overview-prevalence-costs-and-demographics-msds-europe/view</a:t>
            </a:r>
            <a:r>
              <a:rPr lang="ro-RO"/>
              <a:t> </a:t>
            </a:r>
          </a:p>
          <a:p>
            <a:pPr eaLnBrk="1" hangingPunct="1">
              <a:spcBef>
                <a:spcPct val="0"/>
              </a:spcBef>
            </a:pPr>
            <a:endParaRPr lang="en-US"/>
          </a:p>
          <a:p>
            <a:pPr eaLnBrk="1" hangingPunct="1">
              <a:spcBef>
                <a:spcPct val="0"/>
              </a:spcBef>
            </a:pPr>
            <a:r>
              <a:rPr lang="ro-RO"/>
              <a:t>Cele mai frecvente tipuri de AMS printre lucrătorii din spațiul EU-28 sunt: durerile de spate și durerile musculare ale membrelor superioare (43 % și, respectiv, 41 % în 2015). Durerile musculare ale membrelor inferioare sunt raportate mai rar (29 % în 2015). Bazat pe „Al șaselea sondaj european privind condițiile de muncă” (EWCS), 2015. Analiză efectuată de EU-OSHA. Mai multe informații despre acest sondaj sunt disponibile la adresa: </a:t>
            </a:r>
            <a:r>
              <a:rPr lang="ro-RO" u="sng">
                <a:hlinkClick r:id="rId4"/>
              </a:rPr>
              <a:t>https://www.eurofound.europa.eu/surveys/european-working-conditions-surveys/</a:t>
            </a:r>
          </a:p>
          <a:p>
            <a:pPr eaLnBrk="1" hangingPunct="1">
              <a:spcBef>
                <a:spcPct val="0"/>
              </a:spcBef>
            </a:pPr>
            <a:r>
              <a:rPr lang="ro-RO" u="sng">
                <a:hlinkClick r:id="rId4"/>
              </a:rPr>
              <a:t>sixth-european-working-conditions-survey-2015</a:t>
            </a:r>
          </a:p>
        </p:txBody>
      </p:sp>
      <p:sp>
        <p:nvSpPr>
          <p:cNvPr id="38915"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67A3AAC4-B1BA-4733-B538-0E4603899476}" type="slidenum">
              <a:rPr lang="en-GB">
                <a:cs typeface="Arial" charset="0"/>
              </a:rPr>
              <a:pPr fontAlgn="base">
                <a:spcBef>
                  <a:spcPct val="0"/>
                </a:spcBef>
                <a:spcAft>
                  <a:spcPct val="0"/>
                </a:spcAft>
                <a:defRPr/>
              </a:pPr>
              <a:t>6</a:t>
            </a:fld>
            <a:endParaRPr lang="en-GB">
              <a:cs typeface="Arial" charset="0"/>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1" name="Slide Image Placeholder 1"/>
          <p:cNvSpPr>
            <a:spLocks noGrp="1" noRot="1" noChangeAspect="1"/>
          </p:cNvSpPr>
          <p:nvPr>
            <p:ph type="sldImg"/>
          </p:nvPr>
        </p:nvSpPr>
        <p:spPr bwMode="auto">
          <a:noFill/>
          <a:ln>
            <a:solidFill>
              <a:srgbClr val="000000"/>
            </a:solidFill>
            <a:miter lim="800000"/>
            <a:headEnd/>
            <a:tailEnd/>
          </a:ln>
        </p:spPr>
      </p:sp>
      <p:sp>
        <p:nvSpPr>
          <p:cNvPr id="40962"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sz="1400"/>
              <a:t>Afecțiunile musculoscheletice de origine profesională (AMS-OP) sunt </a:t>
            </a:r>
            <a:r>
              <a:rPr lang="ro-RO" sz="1400" u="sng"/>
              <a:t>deteriorări ale structurilor corporale</a:t>
            </a:r>
            <a:r>
              <a:rPr lang="ro-RO" sz="1400"/>
              <a:t>, cum ar fi:</a:t>
            </a:r>
          </a:p>
          <a:p>
            <a:pPr marL="742950" lvl="1" indent="-285750" eaLnBrk="1" hangingPunct="1">
              <a:spcBef>
                <a:spcPct val="0"/>
              </a:spcBef>
              <a:buFontTx/>
              <a:buChar char="•"/>
            </a:pPr>
            <a:r>
              <a:rPr lang="ro-RO" sz="1400"/>
              <a:t>mușchi</a:t>
            </a:r>
          </a:p>
          <a:p>
            <a:pPr marL="742950" lvl="1" indent="-285750" eaLnBrk="1" hangingPunct="1">
              <a:spcBef>
                <a:spcPct val="0"/>
              </a:spcBef>
              <a:buFontTx/>
              <a:buChar char="•"/>
            </a:pPr>
            <a:r>
              <a:rPr lang="ro-RO" sz="1400"/>
              <a:t>articulații</a:t>
            </a:r>
          </a:p>
          <a:p>
            <a:pPr marL="742950" lvl="1" indent="-285750" eaLnBrk="1" hangingPunct="1">
              <a:spcBef>
                <a:spcPct val="0"/>
              </a:spcBef>
              <a:buFontTx/>
              <a:buChar char="•"/>
            </a:pPr>
            <a:r>
              <a:rPr lang="ro-RO" sz="1400"/>
              <a:t>tendoane</a:t>
            </a:r>
          </a:p>
          <a:p>
            <a:pPr marL="742950" lvl="1" indent="-285750" eaLnBrk="1" hangingPunct="1">
              <a:spcBef>
                <a:spcPct val="0"/>
              </a:spcBef>
              <a:buFontTx/>
              <a:buChar char="•"/>
            </a:pPr>
            <a:r>
              <a:rPr lang="ro-RO" sz="1400"/>
              <a:t>ligamente</a:t>
            </a:r>
          </a:p>
          <a:p>
            <a:pPr marL="742950" lvl="1" indent="-285750" eaLnBrk="1" hangingPunct="1">
              <a:spcBef>
                <a:spcPct val="0"/>
              </a:spcBef>
              <a:buFontTx/>
              <a:buChar char="•"/>
            </a:pPr>
            <a:r>
              <a:rPr lang="ro-RO" sz="1400"/>
              <a:t>nervi</a:t>
            </a:r>
          </a:p>
          <a:p>
            <a:pPr marL="742950" lvl="1" indent="-285750" eaLnBrk="1" hangingPunct="1">
              <a:spcBef>
                <a:spcPct val="0"/>
              </a:spcBef>
              <a:buFontTx/>
              <a:buChar char="•"/>
            </a:pPr>
            <a:r>
              <a:rPr lang="ro-RO" sz="1400"/>
              <a:t>oase</a:t>
            </a:r>
          </a:p>
          <a:p>
            <a:pPr marL="742950" lvl="1" indent="-285750" eaLnBrk="1" hangingPunct="1">
              <a:spcBef>
                <a:spcPct val="0"/>
              </a:spcBef>
              <a:buFontTx/>
              <a:buChar char="•"/>
            </a:pPr>
            <a:r>
              <a:rPr lang="ro-RO" sz="1400"/>
              <a:t>sistemul localizat de circulație sangvină</a:t>
            </a:r>
          </a:p>
          <a:p>
            <a:pPr eaLnBrk="1" hangingPunct="1">
              <a:spcBef>
                <a:spcPct val="0"/>
              </a:spcBef>
            </a:pPr>
            <a:r>
              <a:rPr lang="ro-RO" sz="1400"/>
              <a:t>AMS-OP sunt </a:t>
            </a:r>
            <a:r>
              <a:rPr lang="ro-RO" sz="1400" u="sng"/>
              <a:t>cauzate sau agravate în primul rând de muncă</a:t>
            </a:r>
            <a:r>
              <a:rPr lang="ro-RO" sz="1400"/>
              <a:t> și de efectele mediului imediat în care se desfășoară activitatea profesională. </a:t>
            </a:r>
          </a:p>
          <a:p>
            <a:pPr eaLnBrk="1" hangingPunct="1">
              <a:spcBef>
                <a:spcPct val="0"/>
              </a:spcBef>
            </a:pPr>
            <a:r>
              <a:rPr lang="ro-RO" sz="1400"/>
              <a:t>La apariția AMS-OP pot contribui factori de natură fizică, psihosocială, organizațională și individuală.</a:t>
            </a:r>
          </a:p>
          <a:p>
            <a:pPr eaLnBrk="1" hangingPunct="1">
              <a:spcBef>
                <a:spcPct val="0"/>
              </a:spcBef>
            </a:pPr>
            <a:r>
              <a:rPr lang="ro-RO"/>
              <a:t> </a:t>
            </a:r>
          </a:p>
          <a:p>
            <a:pPr eaLnBrk="1" hangingPunct="1">
              <a:spcBef>
                <a:spcPct val="0"/>
              </a:spcBef>
            </a:pPr>
            <a:r>
              <a:rPr lang="ro-RO"/>
              <a:t>EU-OSHA, 2007. „Fișa informativă 71 - Introducere în afecțiunile musculoscheletice de origine profesională” (disponibilă la </a:t>
            </a:r>
            <a:r>
              <a:rPr lang="ro-RO" u="sng">
                <a:hlinkClick r:id="rId3"/>
              </a:rPr>
              <a:t>https://osha.europa.eu/en/tools-and-publications/publications/factsheets/71/view</a:t>
            </a:r>
            <a:r>
              <a:rPr lang="ro-RO"/>
              <a:t>).</a:t>
            </a:r>
          </a:p>
          <a:p>
            <a:pPr eaLnBrk="1" hangingPunct="1">
              <a:spcBef>
                <a:spcPct val="0"/>
              </a:spcBef>
            </a:pPr>
            <a:endParaRPr lang="en-GB"/>
          </a:p>
        </p:txBody>
      </p:sp>
      <p:sp>
        <p:nvSpPr>
          <p:cNvPr id="40963"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613CFB72-7A6D-4DBE-AB86-9328483289EC}" type="slidenum">
              <a:rPr lang="en-GB">
                <a:cs typeface="Arial" charset="0"/>
              </a:rPr>
              <a:pPr fontAlgn="base">
                <a:spcBef>
                  <a:spcPct val="0"/>
                </a:spcBef>
                <a:spcAft>
                  <a:spcPct val="0"/>
                </a:spcAft>
                <a:defRPr/>
              </a:pPr>
              <a:t>7</a:t>
            </a:fld>
            <a:endParaRPr lang="en-GB">
              <a:cs typeface="Arial" charset="0"/>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09" name="Slide Image Placeholder 1"/>
          <p:cNvSpPr>
            <a:spLocks noGrp="1" noRot="1" noChangeAspect="1"/>
          </p:cNvSpPr>
          <p:nvPr>
            <p:ph type="sldImg"/>
          </p:nvPr>
        </p:nvSpPr>
        <p:spPr bwMode="auto">
          <a:noFill/>
          <a:ln>
            <a:solidFill>
              <a:srgbClr val="000000"/>
            </a:solidFill>
            <a:miter lim="800000"/>
            <a:headEnd/>
            <a:tailEnd/>
          </a:ln>
        </p:spPr>
      </p:sp>
      <p:sp>
        <p:nvSpPr>
          <p:cNvPr id="43010"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sz="1400">
                <a:solidFill>
                  <a:schemeClr val="accent1"/>
                </a:solidFill>
              </a:rPr>
              <a:t>AMS pot fi </a:t>
            </a:r>
            <a:r>
              <a:rPr lang="ro-RO" sz="1400" u="sng">
                <a:solidFill>
                  <a:schemeClr val="accent1"/>
                </a:solidFill>
              </a:rPr>
              <a:t>prevenite și gestionate.</a:t>
            </a:r>
          </a:p>
          <a:p>
            <a:pPr eaLnBrk="1" hangingPunct="1">
              <a:spcBef>
                <a:spcPct val="0"/>
              </a:spcBef>
            </a:pPr>
            <a:r>
              <a:rPr lang="ro-RO" sz="1400" u="sng">
                <a:solidFill>
                  <a:schemeClr val="accent1"/>
                </a:solidFill>
              </a:rPr>
              <a:t>Abordarea integrată</a:t>
            </a:r>
            <a:r>
              <a:rPr lang="ro-RO" sz="1400">
                <a:solidFill>
                  <a:schemeClr val="accent1"/>
                </a:solidFill>
              </a:rPr>
              <a:t> și promovarea unei </a:t>
            </a:r>
            <a:r>
              <a:rPr lang="ro-RO" sz="1400" u="sng">
                <a:solidFill>
                  <a:schemeClr val="accent1"/>
                </a:solidFill>
              </a:rPr>
              <a:t>culturi a prevenției</a:t>
            </a:r>
            <a:r>
              <a:rPr lang="ro-RO" sz="1400">
                <a:solidFill>
                  <a:schemeClr val="accent1"/>
                </a:solidFill>
              </a:rPr>
              <a:t> sunt esențiale.</a:t>
            </a:r>
          </a:p>
          <a:p>
            <a:pPr eaLnBrk="1" hangingPunct="1">
              <a:spcBef>
                <a:spcPct val="0"/>
              </a:spcBef>
            </a:pPr>
            <a:r>
              <a:rPr lang="ro-RO" sz="1400">
                <a:solidFill>
                  <a:schemeClr val="accent1"/>
                </a:solidFill>
              </a:rPr>
              <a:t>Acțiunile de </a:t>
            </a:r>
            <a:r>
              <a:rPr lang="ro-RO" sz="1400" u="sng">
                <a:solidFill>
                  <a:schemeClr val="accent1"/>
                </a:solidFill>
              </a:rPr>
              <a:t>prevenire sau reducere a AMS</a:t>
            </a:r>
            <a:r>
              <a:rPr lang="ro-RO" sz="1400">
                <a:solidFill>
                  <a:schemeClr val="accent1"/>
                </a:solidFill>
              </a:rPr>
              <a:t> ar trebui să se bazeze pe principiile generale ale prevenției:</a:t>
            </a:r>
          </a:p>
          <a:p>
            <a:pPr marL="742950" lvl="1" indent="-285750" eaLnBrk="1" hangingPunct="1">
              <a:spcBef>
                <a:spcPct val="0"/>
              </a:spcBef>
              <a:buFontTx/>
              <a:buChar char="•"/>
            </a:pPr>
            <a:r>
              <a:rPr lang="ro-RO" sz="1400"/>
              <a:t>evitarea riscurilor;</a:t>
            </a:r>
          </a:p>
          <a:p>
            <a:pPr marL="742950" lvl="1" indent="-285750" eaLnBrk="1" hangingPunct="1">
              <a:spcBef>
                <a:spcPct val="0"/>
              </a:spcBef>
              <a:buFontTx/>
              <a:buChar char="•"/>
            </a:pPr>
            <a:r>
              <a:rPr lang="ro-RO" sz="1400"/>
              <a:t>combaterea riscurilor la sursă;</a:t>
            </a:r>
          </a:p>
          <a:p>
            <a:pPr marL="742950" lvl="1" indent="-285750" eaLnBrk="1" hangingPunct="1">
              <a:spcBef>
                <a:spcPct val="0"/>
              </a:spcBef>
              <a:buFontTx/>
              <a:buChar char="•"/>
            </a:pPr>
            <a:r>
              <a:rPr lang="ro-RO" sz="1400"/>
              <a:t>adaptarea muncii la individ;</a:t>
            </a:r>
          </a:p>
          <a:p>
            <a:pPr marL="742950" lvl="1" indent="-285750" eaLnBrk="1" hangingPunct="1">
              <a:spcBef>
                <a:spcPct val="0"/>
              </a:spcBef>
              <a:buFontTx/>
              <a:buChar char="•"/>
            </a:pPr>
            <a:r>
              <a:rPr lang="ro-RO" sz="1400"/>
              <a:t>adaptarea la progresul tehnologic;</a:t>
            </a:r>
          </a:p>
          <a:p>
            <a:pPr marL="742950" lvl="1" indent="-285750" eaLnBrk="1" hangingPunct="1">
              <a:spcBef>
                <a:spcPct val="0"/>
              </a:spcBef>
              <a:buFontTx/>
              <a:buChar char="•"/>
            </a:pPr>
            <a:r>
              <a:rPr lang="ro-RO" sz="1400"/>
              <a:t>înlocuirea practicilor riscante cu practici sigure sau mai puțin riscante;</a:t>
            </a:r>
          </a:p>
          <a:p>
            <a:pPr marL="742950" lvl="1" indent="-285750" eaLnBrk="1" hangingPunct="1">
              <a:spcBef>
                <a:spcPct val="0"/>
              </a:spcBef>
              <a:buFontTx/>
              <a:buChar char="•"/>
            </a:pPr>
            <a:r>
              <a:rPr lang="ro-RO" sz="1400"/>
              <a:t>dezvoltarea unei politici de prevenire coerente;</a:t>
            </a:r>
          </a:p>
          <a:p>
            <a:pPr marL="742950" lvl="1" indent="-285750" eaLnBrk="1" hangingPunct="1">
              <a:spcBef>
                <a:spcPct val="0"/>
              </a:spcBef>
              <a:buFontTx/>
              <a:buChar char="•"/>
            </a:pPr>
            <a:r>
              <a:rPr lang="ro-RO" sz="1400"/>
              <a:t>acordarea de prioritate măsurilor colective;</a:t>
            </a:r>
          </a:p>
          <a:p>
            <a:pPr marL="742950" lvl="1" indent="-285750" eaLnBrk="1" hangingPunct="1">
              <a:spcBef>
                <a:spcPct val="0"/>
              </a:spcBef>
              <a:buFontTx/>
              <a:buChar char="•"/>
            </a:pPr>
            <a:r>
              <a:rPr lang="ro-RO" sz="1400"/>
              <a:t>asigurarea de formare și instruire pentru lucrători.</a:t>
            </a:r>
          </a:p>
          <a:p>
            <a:pPr eaLnBrk="1" hangingPunct="1">
              <a:spcBef>
                <a:spcPct val="0"/>
              </a:spcBef>
            </a:pPr>
            <a:endParaRPr lang="en-GB"/>
          </a:p>
          <a:p>
            <a:pPr eaLnBrk="1" hangingPunct="1">
              <a:spcBef>
                <a:spcPct val="0"/>
              </a:spcBef>
            </a:pPr>
            <a:endParaRPr lang="en-GB"/>
          </a:p>
        </p:txBody>
      </p:sp>
      <p:sp>
        <p:nvSpPr>
          <p:cNvPr id="43011"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43C8038B-14F7-4704-9E8B-CCA3A8B9B793}" type="slidenum">
              <a:rPr lang="en-GB">
                <a:cs typeface="Arial" charset="0"/>
              </a:rPr>
              <a:pPr fontAlgn="base">
                <a:spcBef>
                  <a:spcPct val="0"/>
                </a:spcBef>
                <a:spcAft>
                  <a:spcPct val="0"/>
                </a:spcAft>
                <a:defRPr/>
              </a:pPr>
              <a:t>8</a:t>
            </a:fld>
            <a:endParaRPr lang="en-GB">
              <a:cs typeface="Arial" charset="0"/>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7" name="Slide Image Placeholder 1"/>
          <p:cNvSpPr>
            <a:spLocks noGrp="1" noRot="1" noChangeAspect="1"/>
          </p:cNvSpPr>
          <p:nvPr>
            <p:ph type="sldImg"/>
          </p:nvPr>
        </p:nvSpPr>
        <p:spPr bwMode="auto">
          <a:noFill/>
          <a:ln>
            <a:solidFill>
              <a:srgbClr val="000000"/>
            </a:solidFill>
            <a:miter lim="800000"/>
            <a:headEnd/>
            <a:tailEnd/>
          </a:ln>
        </p:spPr>
      </p:sp>
      <p:sp>
        <p:nvSpPr>
          <p:cNvPr id="45058"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sz="1600" b="1">
                <a:solidFill>
                  <a:schemeClr val="accent1"/>
                </a:solidFill>
              </a:rPr>
              <a:t>Evaluarea riscurilor</a:t>
            </a:r>
          </a:p>
          <a:p>
            <a:pPr eaLnBrk="1" hangingPunct="1">
              <a:spcBef>
                <a:spcPct val="0"/>
              </a:spcBef>
              <a:buFontTx/>
              <a:buChar char="•"/>
            </a:pPr>
            <a:r>
              <a:rPr lang="ro-RO" sz="1600">
                <a:solidFill>
                  <a:schemeClr val="accent1"/>
                </a:solidFill>
              </a:rPr>
              <a:t>Evaluarea riscurilor este esențială pentru o prevenție </a:t>
            </a:r>
            <a:r>
              <a:rPr lang="en-US" sz="1600">
                <a:solidFill>
                  <a:schemeClr val="accent1"/>
                </a:solidFill>
              </a:rPr>
              <a:t>de succes</a:t>
            </a:r>
            <a:r>
              <a:rPr lang="ro-RO" sz="1600">
                <a:solidFill>
                  <a:schemeClr val="accent1"/>
                </a:solidFill>
              </a:rPr>
              <a:t>.</a:t>
            </a:r>
          </a:p>
          <a:p>
            <a:pPr eaLnBrk="1" hangingPunct="1">
              <a:spcBef>
                <a:spcPct val="0"/>
              </a:spcBef>
              <a:buFontTx/>
              <a:buChar char="•"/>
            </a:pPr>
            <a:r>
              <a:rPr lang="ro-RO" sz="1600">
                <a:solidFill>
                  <a:schemeClr val="accent1"/>
                </a:solidFill>
              </a:rPr>
              <a:t>Toată lumea — angajatori, directori, lucrători și serviciile SSM — ar trebui să participe la identificarea riscurilor și a modalităților de gestionare a acestora.</a:t>
            </a:r>
          </a:p>
          <a:p>
            <a:pPr eaLnBrk="1" hangingPunct="1">
              <a:spcBef>
                <a:spcPct val="0"/>
              </a:spcBef>
              <a:buFontTx/>
              <a:buChar char="•"/>
            </a:pPr>
            <a:r>
              <a:rPr lang="ro-RO" sz="1600">
                <a:solidFill>
                  <a:schemeClr val="accent1"/>
                </a:solidFill>
              </a:rPr>
              <a:t>Toate grupurile de lucrători trebuie implicate.</a:t>
            </a:r>
          </a:p>
          <a:p>
            <a:pPr eaLnBrk="1" hangingPunct="1">
              <a:spcBef>
                <a:spcPct val="0"/>
              </a:spcBef>
              <a:buFontTx/>
              <a:buChar char="•"/>
            </a:pPr>
            <a:r>
              <a:rPr lang="ro-RO" sz="1600">
                <a:solidFill>
                  <a:schemeClr val="accent1"/>
                </a:solidFill>
              </a:rPr>
              <a:t>Procesul de evaluare a riscurilor trebuie  revizuit și actualizat în mod regulat.</a:t>
            </a:r>
          </a:p>
          <a:p>
            <a:pPr eaLnBrk="1" hangingPunct="1">
              <a:spcBef>
                <a:spcPct val="0"/>
              </a:spcBef>
              <a:buFontTx/>
              <a:buChar char="•"/>
            </a:pPr>
            <a:r>
              <a:rPr lang="ro-RO" sz="1600">
                <a:solidFill>
                  <a:schemeClr val="accent1"/>
                </a:solidFill>
              </a:rPr>
              <a:t>Sunt disponibile unelte, instrumente și îndrumări pas cu pas pentru a ajuta întreprinderile să efectueze evaluarea riscurilor.</a:t>
            </a:r>
          </a:p>
          <a:p>
            <a:pPr eaLnBrk="1" hangingPunct="1">
              <a:spcBef>
                <a:spcPct val="0"/>
              </a:spcBef>
            </a:pPr>
            <a:endParaRPr lang="en-US" sz="1600" b="1">
              <a:solidFill>
                <a:schemeClr val="accent1"/>
              </a:solidFill>
            </a:endParaRPr>
          </a:p>
          <a:p>
            <a:pPr eaLnBrk="1" hangingPunct="1">
              <a:spcBef>
                <a:spcPct val="0"/>
              </a:spcBef>
            </a:pPr>
            <a:r>
              <a:rPr lang="ro-RO" sz="1600" b="1">
                <a:solidFill>
                  <a:schemeClr val="accent1"/>
                </a:solidFill>
              </a:rPr>
              <a:t>Evaluare pas cu pas a riscurilor privind AMS de origine profesională</a:t>
            </a:r>
          </a:p>
          <a:p>
            <a:pPr eaLnBrk="1" hangingPunct="1">
              <a:spcBef>
                <a:spcPct val="0"/>
              </a:spcBef>
              <a:buFont typeface="Calibri Light" pitchFamily="34" charset="0"/>
              <a:buAutoNum type="arabicPeriod"/>
            </a:pPr>
            <a:r>
              <a:rPr lang="ro-RO" sz="1600">
                <a:solidFill>
                  <a:schemeClr val="accent1"/>
                </a:solidFill>
              </a:rPr>
              <a:t>Pregătire:</a:t>
            </a:r>
          </a:p>
          <a:p>
            <a:pPr lvl="1" eaLnBrk="1" hangingPunct="1">
              <a:spcBef>
                <a:spcPct val="0"/>
              </a:spcBef>
            </a:pPr>
            <a:r>
              <a:rPr lang="ro-RO">
                <a:solidFill>
                  <a:schemeClr val="tx2"/>
                </a:solidFill>
              </a:rPr>
              <a:t>decideți cine va conduce procesul de evaluare a riscurilor.</a:t>
            </a:r>
          </a:p>
          <a:p>
            <a:pPr lvl="1" eaLnBrk="1" hangingPunct="1">
              <a:spcBef>
                <a:spcPct val="0"/>
              </a:spcBef>
            </a:pPr>
            <a:r>
              <a:rPr lang="ro-RO">
                <a:solidFill>
                  <a:schemeClr val="tx2"/>
                </a:solidFill>
              </a:rPr>
              <a:t>analizați toate informațiile disponibile privind AMS din cadrul societății.</a:t>
            </a:r>
          </a:p>
          <a:p>
            <a:pPr eaLnBrk="1" hangingPunct="1">
              <a:spcBef>
                <a:spcPct val="0"/>
              </a:spcBef>
              <a:buFont typeface="Calibri Light" pitchFamily="34" charset="0"/>
              <a:buAutoNum type="arabicPeriod"/>
            </a:pPr>
            <a:r>
              <a:rPr lang="ro-RO" sz="1600">
                <a:solidFill>
                  <a:schemeClr val="accent1"/>
                </a:solidFill>
              </a:rPr>
              <a:t>Evaluare:</a:t>
            </a:r>
          </a:p>
          <a:p>
            <a:pPr lvl="1" eaLnBrk="1" hangingPunct="1">
              <a:spcBef>
                <a:spcPct val="0"/>
              </a:spcBef>
            </a:pPr>
            <a:r>
              <a:rPr lang="ro-RO">
                <a:solidFill>
                  <a:schemeClr val="tx2"/>
                </a:solidFill>
              </a:rPr>
              <a:t>identificați riscurile și expunerea.</a:t>
            </a:r>
          </a:p>
          <a:p>
            <a:pPr lvl="1" eaLnBrk="1" hangingPunct="1">
              <a:spcBef>
                <a:spcPct val="0"/>
              </a:spcBef>
            </a:pPr>
            <a:r>
              <a:rPr lang="ro-RO">
                <a:solidFill>
                  <a:schemeClr val="tx2"/>
                </a:solidFill>
              </a:rPr>
              <a:t>elaborați un plan de acțiune bazat pe principii de prevenție, acordând cea mai mare prioritate măsurilor preventive destinate eliminării riscurilor de AMS.</a:t>
            </a:r>
          </a:p>
          <a:p>
            <a:pPr eaLnBrk="1" hangingPunct="1">
              <a:spcBef>
                <a:spcPct val="0"/>
              </a:spcBef>
              <a:buFont typeface="Calibri Light" pitchFamily="34" charset="0"/>
              <a:buAutoNum type="arabicPeriod"/>
            </a:pPr>
            <a:r>
              <a:rPr lang="ro-RO" sz="1600">
                <a:solidFill>
                  <a:schemeClr val="accent1"/>
                </a:solidFill>
              </a:rPr>
              <a:t>Punerea în aplicare:</a:t>
            </a:r>
          </a:p>
          <a:p>
            <a:pPr lvl="1" eaLnBrk="1" hangingPunct="1">
              <a:spcBef>
                <a:spcPct val="0"/>
              </a:spcBef>
            </a:pPr>
            <a:r>
              <a:rPr lang="ro-RO">
                <a:solidFill>
                  <a:schemeClr val="tx2"/>
                </a:solidFill>
              </a:rPr>
              <a:t>puneți în aplicare măsurile de prevenire și de protecție convenite.</a:t>
            </a:r>
          </a:p>
          <a:p>
            <a:pPr eaLnBrk="1" hangingPunct="1">
              <a:spcBef>
                <a:spcPct val="0"/>
              </a:spcBef>
            </a:pPr>
            <a:endParaRPr lang="en-GB"/>
          </a:p>
        </p:txBody>
      </p:sp>
      <p:sp>
        <p:nvSpPr>
          <p:cNvPr id="45059"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A0077A45-8655-4A84-B1C8-8198BE451A37}" type="slidenum">
              <a:rPr lang="en-GB">
                <a:cs typeface="Arial" charset="0"/>
              </a:rPr>
              <a:pPr fontAlgn="base">
                <a:spcBef>
                  <a:spcPct val="0"/>
                </a:spcBef>
                <a:spcAft>
                  <a:spcPct val="0"/>
                </a:spcAft>
                <a:defRPr/>
              </a:pPr>
              <a:t>9</a:t>
            </a:fld>
            <a:endParaRPr lang="en-GB">
              <a:cs typeface="Arial" charset="0"/>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5" name="Slide Image Placeholder 1"/>
          <p:cNvSpPr>
            <a:spLocks noGrp="1" noRot="1" noChangeAspect="1"/>
          </p:cNvSpPr>
          <p:nvPr>
            <p:ph type="sldImg"/>
          </p:nvPr>
        </p:nvSpPr>
        <p:spPr bwMode="auto">
          <a:noFill/>
          <a:ln>
            <a:solidFill>
              <a:srgbClr val="000000"/>
            </a:solidFill>
            <a:miter lim="800000"/>
            <a:headEnd/>
            <a:tailEnd/>
          </a:ln>
        </p:spPr>
      </p:sp>
      <p:sp>
        <p:nvSpPr>
          <p:cNvPr id="3" name="Notes Placeholder 2"/>
          <p:cNvSpPr>
            <a:spLocks noGrp="1"/>
          </p:cNvSpPr>
          <p:nvPr>
            <p:ph type="body" idx="1"/>
          </p:nvPr>
        </p:nvSpPr>
        <p:spPr/>
        <p:txBody>
          <a:bodyPr/>
          <a:lstStyle/>
          <a:p>
            <a:pPr eaLnBrk="1" fontAlgn="auto" hangingPunct="1">
              <a:spcBef>
                <a:spcPts val="0"/>
              </a:spcBef>
              <a:spcAft>
                <a:spcPts val="0"/>
              </a:spcAft>
              <a:defRPr/>
            </a:pPr>
            <a:r>
              <a:rPr lang="ro-RO" sz="1400" i="1" dirty="0">
                <a:solidFill>
                  <a:srgbClr val="FF0000"/>
                </a:solidFill>
              </a:rPr>
              <a:t>Campania „Locurile de muncă sănătoase fac sarcina mai ușoară” este organizată pe mai multe domenii prioritare, care sunt promovate prin pachete speciale de comunicare și promovare, răspândite pe toată durata campaniei. Fiecare domeniu analizează o temă specifică referitoare la AMS. O serie de materiale, inclusiv rapoarte, fișe informative, infografice și studii de caz, sunt lansate o dată la trei-patru luni pentru a menține dinamica acestei campanii.</a:t>
            </a:r>
          </a:p>
          <a:p>
            <a:pPr eaLnBrk="1" fontAlgn="auto" hangingPunct="1">
              <a:spcBef>
                <a:spcPts val="0"/>
              </a:spcBef>
              <a:spcAft>
                <a:spcPts val="0"/>
              </a:spcAft>
              <a:defRPr/>
            </a:pPr>
            <a:endParaRPr lang="en-GB" sz="1400" i="1" dirty="0">
              <a:solidFill>
                <a:srgbClr val="FF0000"/>
              </a:solidFill>
            </a:endParaRPr>
          </a:p>
          <a:p>
            <a:pPr eaLnBrk="1" fontAlgn="auto" hangingPunct="1">
              <a:spcBef>
                <a:spcPts val="0"/>
              </a:spcBef>
              <a:spcAft>
                <a:spcPts val="0"/>
              </a:spcAft>
              <a:defRPr/>
            </a:pPr>
            <a:r>
              <a:rPr lang="ro-RO" sz="1400" b="1" dirty="0"/>
              <a:t>Date și cifre/plan de lucru</a:t>
            </a:r>
          </a:p>
          <a:p>
            <a:pPr eaLnBrk="1" fontAlgn="auto" hangingPunct="1">
              <a:spcBef>
                <a:spcPts val="0"/>
              </a:spcBef>
              <a:spcAft>
                <a:spcPts val="0"/>
              </a:spcAft>
              <a:defRPr/>
            </a:pPr>
            <a:r>
              <a:rPr lang="ro-RO" sz="1400" dirty="0"/>
              <a:t>AMS afectează milioane de lucrători din Europa și întreprinderile în care lucrează. Măsurile de prevenție și de intervenție timpurie pot să reducă absenteismul, să mărească productivitatea și să aducă economii reale pentru întreprinderi și pentru sistemele naționale de asistență medicală și protecție socială. Campania oferă dovezi în acest sens și link-uri către resurse care pot ajuta întreprinderile să combată AMS în mod eficient.</a:t>
            </a:r>
          </a:p>
          <a:p>
            <a:pPr eaLnBrk="1" fontAlgn="auto" hangingPunct="1">
              <a:spcBef>
                <a:spcPts val="0"/>
              </a:spcBef>
              <a:spcAft>
                <a:spcPts val="0"/>
              </a:spcAft>
              <a:defRPr/>
            </a:pPr>
            <a:endParaRPr lang="en-GB" sz="1400" b="1" dirty="0"/>
          </a:p>
          <a:p>
            <a:pPr eaLnBrk="1" fontAlgn="auto" hangingPunct="1">
              <a:spcBef>
                <a:spcPts val="0"/>
              </a:spcBef>
              <a:spcAft>
                <a:spcPts val="0"/>
              </a:spcAft>
              <a:defRPr/>
            </a:pPr>
            <a:r>
              <a:rPr lang="ro-RO" sz="1400" b="1" dirty="0"/>
              <a:t>Afecțiuni cronice</a:t>
            </a:r>
          </a:p>
          <a:p>
            <a:pPr eaLnBrk="1" fontAlgn="auto" hangingPunct="1">
              <a:spcBef>
                <a:spcPts val="0"/>
              </a:spcBef>
              <a:spcAft>
                <a:spcPts val="0"/>
              </a:spcAft>
              <a:defRPr/>
            </a:pPr>
            <a:r>
              <a:rPr lang="ro-RO" sz="1400" dirty="0">
                <a:solidFill>
                  <a:schemeClr val="accent1"/>
                </a:solidFill>
              </a:rPr>
              <a:t>Intervenția timpurie este esențială pentru a evita ca AMS să devină cronice. Dacă un lucrător are deja o afecțiune cronică, acesta poate fi sprijinit prin intervenții privind SSM bine gestionate, pentru ca lucrătorul respectiv </a:t>
            </a:r>
          </a:p>
          <a:p>
            <a:pPr eaLnBrk="1" fontAlgn="auto" hangingPunct="1">
              <a:spcBef>
                <a:spcPts val="0"/>
              </a:spcBef>
              <a:spcAft>
                <a:spcPts val="0"/>
              </a:spcAft>
              <a:defRPr/>
            </a:pPr>
            <a:r>
              <a:rPr lang="ro-RO" sz="1400" dirty="0">
                <a:solidFill>
                  <a:schemeClr val="accent1"/>
                </a:solidFill>
              </a:rPr>
              <a:t>să se poată întoarce la muncă și să-și păstreze locul de muncă. Discuțiile despre AMS la locul de muncă sunt esențiale, iar simple modificări ale mediului de muncă sau ale organizației de muncă pot:</a:t>
            </a:r>
          </a:p>
          <a:p>
            <a:pPr marL="742950" lvl="1" indent="-285750" eaLnBrk="1" fontAlgn="auto" hangingPunct="1">
              <a:spcBef>
                <a:spcPts val="0"/>
              </a:spcBef>
              <a:spcAft>
                <a:spcPts val="0"/>
              </a:spcAft>
              <a:buFont typeface="Arial" panose="020B0604020202020204" pitchFamily="34" charset="0"/>
              <a:buChar char="•"/>
              <a:defRPr/>
            </a:pPr>
            <a:r>
              <a:rPr lang="ro-RO" sz="1400" dirty="0"/>
              <a:t>reduce semnificativ rata de concedii medicale și absența pe termen lung de la locul de muncă;</a:t>
            </a:r>
          </a:p>
          <a:p>
            <a:pPr marL="742950" lvl="1" indent="-285750" eaLnBrk="1" fontAlgn="auto" hangingPunct="1">
              <a:spcBef>
                <a:spcPts val="0"/>
              </a:spcBef>
              <a:spcAft>
                <a:spcPts val="0"/>
              </a:spcAft>
              <a:buFont typeface="Arial" panose="020B0604020202020204" pitchFamily="34" charset="0"/>
              <a:buChar char="•"/>
              <a:defRPr/>
            </a:pPr>
            <a:r>
              <a:rPr lang="ro-RO" sz="1400" dirty="0"/>
              <a:t>aduce economii reale pentru întreprinderi și pentru sistemele naționale de asistență medicală și protecție socială.</a:t>
            </a:r>
          </a:p>
          <a:p>
            <a:pPr eaLnBrk="1" fontAlgn="auto" hangingPunct="1">
              <a:spcBef>
                <a:spcPts val="0"/>
              </a:spcBef>
              <a:spcAft>
                <a:spcPts val="0"/>
              </a:spcAft>
              <a:defRPr/>
            </a:pPr>
            <a:endParaRPr lang="en-GB" sz="1400" b="1" dirty="0"/>
          </a:p>
          <a:p>
            <a:pPr eaLnBrk="1" fontAlgn="auto" hangingPunct="1">
              <a:spcBef>
                <a:spcPts val="0"/>
              </a:spcBef>
              <a:spcAft>
                <a:spcPts val="0"/>
              </a:spcAft>
              <a:defRPr/>
            </a:pPr>
            <a:r>
              <a:rPr lang="ro-RO" sz="1400" b="1" dirty="0">
                <a:solidFill>
                  <a:schemeClr val="accent1"/>
                </a:solidFill>
              </a:rPr>
              <a:t>Munca sedentară</a:t>
            </a:r>
          </a:p>
          <a:p>
            <a:pPr eaLnBrk="1" fontAlgn="auto" hangingPunct="1">
              <a:spcBef>
                <a:spcPts val="0"/>
              </a:spcBef>
              <a:spcAft>
                <a:spcPts val="0"/>
              </a:spcAft>
              <a:defRPr/>
            </a:pPr>
            <a:r>
              <a:rPr lang="ro-RO" sz="1400" dirty="0">
                <a:solidFill>
                  <a:schemeClr val="accent1"/>
                </a:solidFill>
              </a:rPr>
              <a:t>Statul jos pentru perioade îndelungate este o problemă întâlnită în multe locuri de muncă, inclusiv în activitățile care implică calculatoare și linii de asamblare și poate mări riscul de AMS și alte probleme de sănătate, de exemplu obezitate. Prin urmare, este esențial să se implementeze măsuri pentru a diminua acest factor de risc, cum ar fi încurajarea lucrătorilor să-și schimbe frecvent postura și promovarea beneficiilor unei amenajări corespunzătoare a locului de muncă.</a:t>
            </a:r>
          </a:p>
          <a:p>
            <a:pPr eaLnBrk="1" fontAlgn="auto" hangingPunct="1">
              <a:spcBef>
                <a:spcPts val="0"/>
              </a:spcBef>
              <a:spcAft>
                <a:spcPts val="0"/>
              </a:spcAft>
              <a:defRPr/>
            </a:pPr>
            <a:endParaRPr lang="en-US" sz="1400" dirty="0"/>
          </a:p>
          <a:p>
            <a:pPr eaLnBrk="1" fontAlgn="auto" hangingPunct="1">
              <a:spcBef>
                <a:spcPts val="0"/>
              </a:spcBef>
              <a:spcAft>
                <a:spcPts val="0"/>
              </a:spcAft>
              <a:defRPr/>
            </a:pPr>
            <a:r>
              <a:rPr lang="ro-RO" sz="1400" dirty="0"/>
              <a:t>În contextul izolării ca urmare a pandemiei de COVID-19, milioane de lucrători europeni au fost obligați să lucreze de la domiciliu cu normă întreagă, pentru a reduce riscul de contractare a virusului. O realitate nouă, care ne poate afecta sănătatea fizică (inclusiv statul jos îndelungat) și psihică.  Noua noastră </a:t>
            </a:r>
            <a:r>
              <a:rPr lang="ro-RO" sz="1400" dirty="0">
                <a:hlinkClick r:id="rId3"/>
              </a:rPr>
              <a:t>bază de date de instrumente practice și îndrumări pentru AMS</a:t>
            </a:r>
            <a:r>
              <a:rPr lang="ro-RO" sz="1400" dirty="0"/>
              <a:t> facilitează evaluarea și gestionarea multor riscuri de AMS, inclusiv a celor legate de telelucru. Conține linkuri către resurse din toată Europa: publicații, studii de caz, ghiduri, instrumente practice, materiale audiovizuale.</a:t>
            </a:r>
          </a:p>
          <a:p>
            <a:pPr eaLnBrk="1" fontAlgn="auto" hangingPunct="1">
              <a:spcBef>
                <a:spcPts val="0"/>
              </a:spcBef>
              <a:spcAft>
                <a:spcPts val="0"/>
              </a:spcAft>
              <a:defRPr/>
            </a:pPr>
            <a:endParaRPr lang="en-GB" sz="1400" b="1" dirty="0"/>
          </a:p>
          <a:p>
            <a:pPr eaLnBrk="1" fontAlgn="auto" hangingPunct="1">
              <a:spcBef>
                <a:spcPts val="0"/>
              </a:spcBef>
              <a:spcAft>
                <a:spcPts val="0"/>
              </a:spcAft>
              <a:defRPr/>
            </a:pPr>
            <a:r>
              <a:rPr lang="ro-RO" sz="1400" b="1" dirty="0">
                <a:solidFill>
                  <a:schemeClr val="accent1"/>
                </a:solidFill>
              </a:rPr>
              <a:t>Diversitatea lucrătorilor</a:t>
            </a:r>
          </a:p>
          <a:p>
            <a:pPr eaLnBrk="1" fontAlgn="auto" hangingPunct="1">
              <a:spcBef>
                <a:spcPts val="0"/>
              </a:spcBef>
              <a:spcAft>
                <a:spcPts val="0"/>
              </a:spcAft>
              <a:defRPr/>
            </a:pPr>
            <a:r>
              <a:rPr lang="ro-RO" sz="1400" dirty="0">
                <a:solidFill>
                  <a:schemeClr val="accent1"/>
                </a:solidFill>
              </a:rPr>
              <a:t>Este important ca toți lucrătorii să fie protejați în mod egal împotriva expunerii la factorii de risc privind AMS; cu toate acestea, unele categorii de lucrători - de exemplu femeile, lucrătorii mai în vârstă și lucrătorii migranți - sunt mai susceptibile să fie expuse decât altele.</a:t>
            </a:r>
          </a:p>
          <a:p>
            <a:pPr eaLnBrk="1" fontAlgn="auto" hangingPunct="1">
              <a:spcBef>
                <a:spcPts val="0"/>
              </a:spcBef>
              <a:spcAft>
                <a:spcPts val="0"/>
              </a:spcAft>
              <a:defRPr/>
            </a:pPr>
            <a:r>
              <a:rPr lang="ro-RO" sz="1400" dirty="0">
                <a:solidFill>
                  <a:schemeClr val="accent1"/>
                </a:solidFill>
              </a:rPr>
              <a:t>Acest lucru poate fi cauzat de lipsa de pregătire sau de faptul că aceste categorii sunt adesea suprareprezentate în locurile de muncă sau sectoarele asociate unui risc mai mare de AMS, cum ar fi:</a:t>
            </a:r>
          </a:p>
          <a:p>
            <a:pPr marL="285750" indent="-285750" eaLnBrk="1" fontAlgn="auto" hangingPunct="1">
              <a:spcBef>
                <a:spcPts val="0"/>
              </a:spcBef>
              <a:spcAft>
                <a:spcPts val="0"/>
              </a:spcAft>
              <a:buFont typeface="Arial" panose="020B0604020202020204" pitchFamily="34" charset="0"/>
              <a:buChar char="•"/>
              <a:defRPr/>
            </a:pPr>
            <a:r>
              <a:rPr lang="ro-RO" sz="1400" dirty="0">
                <a:solidFill>
                  <a:schemeClr val="tx2"/>
                </a:solidFill>
              </a:rPr>
              <a:t>agricultură</a:t>
            </a:r>
          </a:p>
          <a:p>
            <a:pPr marL="285750" indent="-285750" eaLnBrk="1" fontAlgn="auto" hangingPunct="1">
              <a:spcBef>
                <a:spcPts val="0"/>
              </a:spcBef>
              <a:spcAft>
                <a:spcPts val="0"/>
              </a:spcAft>
              <a:buFont typeface="Arial" panose="020B0604020202020204" pitchFamily="34" charset="0"/>
              <a:buChar char="•"/>
              <a:defRPr/>
            </a:pPr>
            <a:r>
              <a:rPr lang="ro-RO" sz="1400" dirty="0">
                <a:solidFill>
                  <a:schemeClr val="tx2"/>
                </a:solidFill>
              </a:rPr>
              <a:t>construcții</a:t>
            </a:r>
          </a:p>
          <a:p>
            <a:pPr marL="285750" indent="-285750" eaLnBrk="1" fontAlgn="auto" hangingPunct="1">
              <a:spcBef>
                <a:spcPts val="0"/>
              </a:spcBef>
              <a:spcAft>
                <a:spcPts val="0"/>
              </a:spcAft>
              <a:buFont typeface="Arial" panose="020B0604020202020204" pitchFamily="34" charset="0"/>
              <a:buChar char="•"/>
              <a:defRPr/>
            </a:pPr>
            <a:r>
              <a:rPr lang="ro-RO" sz="1400" dirty="0">
                <a:solidFill>
                  <a:schemeClr val="tx2"/>
                </a:solidFill>
              </a:rPr>
              <a:t>sănătate și asistență socială.</a:t>
            </a:r>
          </a:p>
          <a:p>
            <a:pPr eaLnBrk="1" fontAlgn="auto" hangingPunct="1">
              <a:spcBef>
                <a:spcPts val="0"/>
              </a:spcBef>
              <a:spcAft>
                <a:spcPts val="0"/>
              </a:spcAft>
              <a:defRPr/>
            </a:pPr>
            <a:r>
              <a:rPr lang="ro-RO" sz="1400" dirty="0">
                <a:solidFill>
                  <a:schemeClr val="accent1"/>
                </a:solidFill>
              </a:rPr>
              <a:t>Prin urmare, măsurile de prevenție ar trebui să țină seama de nevoile acestor grupuri.</a:t>
            </a:r>
          </a:p>
          <a:p>
            <a:pPr eaLnBrk="1" fontAlgn="auto" hangingPunct="1">
              <a:spcBef>
                <a:spcPts val="0"/>
              </a:spcBef>
              <a:spcAft>
                <a:spcPts val="0"/>
              </a:spcAft>
              <a:defRPr/>
            </a:pPr>
            <a:endParaRPr lang="en-GB" sz="1400" dirty="0"/>
          </a:p>
          <a:p>
            <a:pPr eaLnBrk="1" fontAlgn="auto" hangingPunct="1">
              <a:spcBef>
                <a:spcPts val="0"/>
              </a:spcBef>
              <a:spcAft>
                <a:spcPts val="0"/>
              </a:spcAft>
              <a:defRPr/>
            </a:pPr>
            <a:r>
              <a:rPr lang="ro-RO" sz="1400" b="1" dirty="0"/>
              <a:t>Generații viitoare</a:t>
            </a:r>
          </a:p>
          <a:p>
            <a:pPr eaLnBrk="1" fontAlgn="auto" hangingPunct="1">
              <a:spcBef>
                <a:spcPts val="0"/>
              </a:spcBef>
              <a:spcAft>
                <a:spcPts val="0"/>
              </a:spcAft>
              <a:defRPr/>
            </a:pPr>
            <a:r>
              <a:rPr lang="ro-RO" sz="1400" dirty="0"/>
              <a:t>Din rezultatele cercetărilor reiese că inclusiv </a:t>
            </a:r>
            <a:r>
              <a:rPr lang="ro-RO" sz="1400" u="sng" dirty="0"/>
              <a:t>elevii</a:t>
            </a:r>
            <a:r>
              <a:rPr lang="ro-RO" sz="1400" dirty="0"/>
              <a:t> raportează dureri musculoscheletice. Pentru a evita ca </a:t>
            </a:r>
            <a:r>
              <a:rPr lang="ro-RO" sz="1400" u="sng" dirty="0"/>
              <a:t>lucrătorii tineri</a:t>
            </a:r>
            <a:r>
              <a:rPr lang="ro-RO" sz="1400" dirty="0"/>
              <a:t> să se angajeze cu </a:t>
            </a:r>
            <a:r>
              <a:rPr lang="ro-RO" sz="1400" u="sng" dirty="0"/>
              <a:t>AMS preexistente</a:t>
            </a:r>
            <a:r>
              <a:rPr lang="ro-RO" sz="1400" dirty="0"/>
              <a:t>, care pot fi agravate de muncă, este în interesul tuturor să se atragă atenția asupra acestei probleme în cel mai scurt timp posibil. </a:t>
            </a:r>
            <a:r>
              <a:rPr lang="ro-RO" sz="1400" dirty="0">
                <a:solidFill>
                  <a:schemeClr val="accent1"/>
                </a:solidFill>
              </a:rPr>
              <a:t>Această campanie este o oportunitate de a </a:t>
            </a:r>
            <a:r>
              <a:rPr lang="ro-RO" sz="1400" u="sng" dirty="0">
                <a:solidFill>
                  <a:schemeClr val="accent1"/>
                </a:solidFill>
              </a:rPr>
              <a:t>promova o bună sănătate musculoscheletică în rândul copiilor și tinerilor</a:t>
            </a:r>
            <a:r>
              <a:rPr lang="ro-RO" sz="1400" dirty="0">
                <a:solidFill>
                  <a:schemeClr val="accent1"/>
                </a:solidFill>
              </a:rPr>
              <a:t> prin:</a:t>
            </a:r>
          </a:p>
          <a:p>
            <a:pPr marL="742950" lvl="1" indent="-285750" eaLnBrk="1" fontAlgn="auto" hangingPunct="1">
              <a:spcBef>
                <a:spcPts val="0"/>
              </a:spcBef>
              <a:spcAft>
                <a:spcPts val="0"/>
              </a:spcAft>
              <a:buFont typeface="Arial" panose="020B0604020202020204" pitchFamily="34" charset="0"/>
              <a:buChar char="•"/>
              <a:defRPr/>
            </a:pPr>
            <a:r>
              <a:rPr lang="ro-RO" sz="1400" dirty="0">
                <a:solidFill>
                  <a:schemeClr val="accent1"/>
                </a:solidFill>
              </a:rPr>
              <a:t>integrarea problemelor legate de AMS în sectorul educației/programa de învățământ;</a:t>
            </a:r>
          </a:p>
          <a:p>
            <a:pPr marL="742950" lvl="1" indent="-285750" eaLnBrk="1" fontAlgn="auto" hangingPunct="1">
              <a:spcBef>
                <a:spcPts val="0"/>
              </a:spcBef>
              <a:spcAft>
                <a:spcPts val="0"/>
              </a:spcAft>
              <a:buFont typeface="Arial" panose="020B0604020202020204" pitchFamily="34" charset="0"/>
              <a:buChar char="•"/>
              <a:defRPr/>
            </a:pPr>
            <a:r>
              <a:rPr lang="ro-RO" sz="1400" dirty="0">
                <a:solidFill>
                  <a:schemeClr val="accent1"/>
                </a:solidFill>
              </a:rPr>
              <a:t>susținerea inițiativelor privind sănătatea publică care încurajează activitatea fizică în interiorul și în afara școlilor. </a:t>
            </a:r>
          </a:p>
          <a:p>
            <a:pPr lvl="1" eaLnBrk="1" fontAlgn="auto" hangingPunct="1">
              <a:spcBef>
                <a:spcPts val="0"/>
              </a:spcBef>
              <a:spcAft>
                <a:spcPts val="0"/>
              </a:spcAft>
              <a:defRPr/>
            </a:pPr>
            <a:endParaRPr lang="en-GB" sz="1400" dirty="0"/>
          </a:p>
          <a:p>
            <a:pPr eaLnBrk="1" fontAlgn="auto" hangingPunct="1">
              <a:spcBef>
                <a:spcPts val="0"/>
              </a:spcBef>
              <a:spcAft>
                <a:spcPts val="0"/>
              </a:spcAft>
              <a:defRPr/>
            </a:pPr>
            <a:r>
              <a:rPr lang="ro-RO" sz="1500" b="1" dirty="0">
                <a:solidFill>
                  <a:schemeClr val="accent1"/>
                </a:solidFill>
              </a:rPr>
              <a:t>Riscuri psihosociale</a:t>
            </a:r>
          </a:p>
          <a:p>
            <a:pPr eaLnBrk="1" fontAlgn="auto" hangingPunct="1">
              <a:spcBef>
                <a:spcPts val="0"/>
              </a:spcBef>
              <a:spcAft>
                <a:spcPts val="0"/>
              </a:spcAft>
              <a:defRPr/>
            </a:pPr>
            <a:r>
              <a:rPr lang="ro-RO" sz="1500" dirty="0">
                <a:solidFill>
                  <a:schemeClr val="accent1"/>
                </a:solidFill>
              </a:rPr>
              <a:t>Când se efectuează evaluarea riscurilor de AMS la locul de muncă, trebuie ținut cont de toți factorii. Aceștia sunt factori fizici, organizaționali, psihosociali și individuali. Factorii psihosociali, cum ar fi lipsa controlului asupra volumului de muncă, contribuie în mod semnificativ la expunerea la riscuri de AMS de origine profesională. </a:t>
            </a:r>
          </a:p>
          <a:p>
            <a:pPr eaLnBrk="1" fontAlgn="auto" hangingPunct="1">
              <a:spcBef>
                <a:spcPts val="0"/>
              </a:spcBef>
              <a:spcAft>
                <a:spcPts val="0"/>
              </a:spcAft>
              <a:defRPr/>
            </a:pPr>
            <a:endParaRPr lang="en-GB" dirty="0"/>
          </a:p>
        </p:txBody>
      </p:sp>
      <p:sp>
        <p:nvSpPr>
          <p:cNvPr id="47107"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31E3ADD8-D1C5-45D1-B442-F4F379147FE0}" type="slidenum">
              <a:rPr lang="en-GB">
                <a:cs typeface="Arial" charset="0"/>
              </a:rPr>
              <a:pPr fontAlgn="base">
                <a:spcBef>
                  <a:spcPct val="0"/>
                </a:spcBef>
                <a:spcAft>
                  <a:spcPct val="0"/>
                </a:spcAft>
                <a:defRPr/>
              </a:pPr>
              <a:t>10</a:t>
            </a:fld>
            <a:endParaRPr lang="en-GB">
              <a:cs typeface="Arial" charset="0"/>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3" name="Slide Image Placeholder 1"/>
          <p:cNvSpPr>
            <a:spLocks noGrp="1" noRot="1" noChangeAspect="1"/>
          </p:cNvSpPr>
          <p:nvPr>
            <p:ph type="sldImg"/>
          </p:nvPr>
        </p:nvSpPr>
        <p:spPr bwMode="auto">
          <a:noFill/>
          <a:ln>
            <a:solidFill>
              <a:srgbClr val="000000"/>
            </a:solidFill>
            <a:miter lim="800000"/>
            <a:headEnd/>
            <a:tailEnd/>
          </a:ln>
        </p:spPr>
      </p:sp>
      <p:sp>
        <p:nvSpPr>
          <p:cNvPr id="49154"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b="1"/>
              <a:t>Sondaj IES privind munca de acasă, Constatări intermediare </a:t>
            </a:r>
          </a:p>
          <a:p>
            <a:pPr eaLnBrk="1" hangingPunct="1">
              <a:spcBef>
                <a:spcPct val="0"/>
              </a:spcBef>
            </a:pPr>
            <a:r>
              <a:rPr lang="ro-RO"/>
              <a:t>https://www.employment-studies.co.uk/resource/ies-working-home-wellbeing-survey</a:t>
            </a:r>
          </a:p>
          <a:p>
            <a:pPr eaLnBrk="1" hangingPunct="1">
              <a:spcBef>
                <a:spcPct val="0"/>
              </a:spcBef>
            </a:pPr>
            <a:r>
              <a:rPr lang="ro-RO"/>
              <a:t>https://www.employment-studies.co.uk/sites/default/files/resources/summarypdfs/IES%20Homeworker%20Wellbeing%20Survey%20Headlines%20-%20Interim%20Findings.pdf </a:t>
            </a:r>
          </a:p>
          <a:p>
            <a:pPr eaLnBrk="1" hangingPunct="1">
              <a:spcBef>
                <a:spcPct val="0"/>
              </a:spcBef>
            </a:pPr>
            <a:endParaRPr lang="en-US"/>
          </a:p>
          <a:p>
            <a:pPr eaLnBrk="1" hangingPunct="1">
              <a:spcBef>
                <a:spcPct val="0"/>
              </a:spcBef>
            </a:pPr>
            <a:r>
              <a:rPr lang="ro-RO"/>
              <a:t>„S-a constatat o creștere semnificativă a afecțiunilor musculoscheletice. Peste jumătate din respondenții la sondaj au raportat tot felul de dureri noi, în special în zona gâtului (58 la sută), a umărului (56 la sută) și a spatelui (55 la sută), comparativ cu starea lor fizică normală.” Este important de subliniat că acestea sunt doar primele constatări bazate pe un sondaj limitat din punct de vedere al reprezentării. </a:t>
            </a:r>
          </a:p>
          <a:p>
            <a:pPr eaLnBrk="1" hangingPunct="1">
              <a:spcBef>
                <a:spcPct val="0"/>
              </a:spcBef>
            </a:pPr>
            <a:endParaRPr lang="es-ES"/>
          </a:p>
          <a:p>
            <a:pPr eaLnBrk="1" hangingPunct="1">
              <a:spcBef>
                <a:spcPct val="0"/>
              </a:spcBef>
            </a:pPr>
            <a:r>
              <a:rPr lang="ro-RO" b="1"/>
              <a:t>Comisia Europeană, Telemunca în UE înainte și după COVID-19: de unde am pornit, către ce ne îndreptăm</a:t>
            </a:r>
            <a:r>
              <a:rPr lang="ro-RO"/>
              <a:t>, https://ec.europa.eu/jrc/sites/jrcsh/files/jrc120945_policy_brief_-_covid_and_telework_final.pdf </a:t>
            </a:r>
          </a:p>
          <a:p>
            <a:pPr eaLnBrk="1" hangingPunct="1">
              <a:spcBef>
                <a:spcPct val="0"/>
              </a:spcBef>
            </a:pPr>
            <a:endParaRPr lang="en-GB"/>
          </a:p>
          <a:p>
            <a:pPr eaLnBrk="1" hangingPunct="1">
              <a:spcBef>
                <a:spcPct val="0"/>
              </a:spcBef>
            </a:pPr>
            <a:endParaRPr lang="en-GB"/>
          </a:p>
        </p:txBody>
      </p:sp>
      <p:sp>
        <p:nvSpPr>
          <p:cNvPr id="49155"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05BD6A80-4E70-48E3-82EF-EFDB3D85F2C9}" type="slidenum">
              <a:rPr lang="en-GB">
                <a:cs typeface="Arial" charset="0"/>
              </a:rPr>
              <a:pPr fontAlgn="base">
                <a:spcBef>
                  <a:spcPct val="0"/>
                </a:spcBef>
                <a:spcAft>
                  <a:spcPct val="0"/>
                </a:spcAft>
                <a:defRPr/>
              </a:pPr>
              <a:t>11</a:t>
            </a:fld>
            <a:endParaRPr lang="en-GB">
              <a:cs typeface="Arial" charset="0"/>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1" name="Slide Image Placeholder 1"/>
          <p:cNvSpPr>
            <a:spLocks noGrp="1" noRot="1" noChangeAspect="1"/>
          </p:cNvSpPr>
          <p:nvPr>
            <p:ph type="sldImg"/>
          </p:nvPr>
        </p:nvSpPr>
        <p:spPr bwMode="auto">
          <a:noFill/>
          <a:ln>
            <a:solidFill>
              <a:srgbClr val="000000"/>
            </a:solidFill>
            <a:miter lim="800000"/>
            <a:headEnd/>
            <a:tailEnd/>
          </a:ln>
        </p:spPr>
      </p:sp>
      <p:sp>
        <p:nvSpPr>
          <p:cNvPr id="51202"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sz="1400">
                <a:solidFill>
                  <a:schemeClr val="accent1"/>
                </a:solidFill>
              </a:rPr>
              <a:t>Campania este desfășurată de EU-OSHA, cu ajutorul unei rețele de parteneri din peste 30 de țări, inclusiv:</a:t>
            </a:r>
          </a:p>
          <a:p>
            <a:pPr marL="742950" lvl="1" indent="-285750" eaLnBrk="1" hangingPunct="1">
              <a:spcBef>
                <a:spcPct val="0"/>
              </a:spcBef>
              <a:buFontTx/>
              <a:buChar char="•"/>
            </a:pPr>
            <a:r>
              <a:rPr lang="ro-RO" sz="1400"/>
              <a:t>punctele focale naționale</a:t>
            </a:r>
          </a:p>
          <a:p>
            <a:pPr marL="742950" lvl="1" indent="-285750" eaLnBrk="1" hangingPunct="1">
              <a:spcBef>
                <a:spcPct val="0"/>
              </a:spcBef>
              <a:buFontTx/>
              <a:buChar char="•"/>
            </a:pPr>
            <a:r>
              <a:rPr lang="ro-RO" sz="1400"/>
              <a:t>partenerii sociali europeni</a:t>
            </a:r>
          </a:p>
          <a:p>
            <a:pPr marL="742950" lvl="1" indent="-285750" eaLnBrk="1" hangingPunct="1">
              <a:spcBef>
                <a:spcPct val="0"/>
              </a:spcBef>
              <a:buFontTx/>
              <a:buChar char="•"/>
            </a:pPr>
            <a:r>
              <a:rPr lang="ro-RO" sz="1400"/>
              <a:t>partenerii oficiali ai campaniei</a:t>
            </a:r>
          </a:p>
          <a:p>
            <a:pPr marL="742950" lvl="1" indent="-285750" eaLnBrk="1" hangingPunct="1">
              <a:spcBef>
                <a:spcPct val="0"/>
              </a:spcBef>
              <a:buFontTx/>
              <a:buChar char="•"/>
            </a:pPr>
            <a:r>
              <a:rPr lang="ro-RO" sz="1400"/>
              <a:t>partenerii media</a:t>
            </a:r>
          </a:p>
          <a:p>
            <a:pPr marL="742950" lvl="1" indent="-285750" eaLnBrk="1" hangingPunct="1">
              <a:spcBef>
                <a:spcPct val="0"/>
              </a:spcBef>
              <a:buFontTx/>
              <a:buChar char="•"/>
            </a:pPr>
            <a:r>
              <a:rPr lang="ro-RO" sz="1400"/>
              <a:t>Rețeaua întreprinderilor europene</a:t>
            </a:r>
          </a:p>
          <a:p>
            <a:pPr marL="742950" lvl="1" indent="-285750" eaLnBrk="1" hangingPunct="1">
              <a:spcBef>
                <a:spcPct val="0"/>
              </a:spcBef>
              <a:buFontTx/>
              <a:buChar char="•"/>
            </a:pPr>
            <a:r>
              <a:rPr lang="ro-RO" sz="1400"/>
              <a:t>instituții ale UE</a:t>
            </a:r>
          </a:p>
          <a:p>
            <a:pPr marL="742950" lvl="1" indent="-285750" eaLnBrk="1" hangingPunct="1">
              <a:spcBef>
                <a:spcPct val="0"/>
              </a:spcBef>
              <a:buFontTx/>
              <a:buChar char="•"/>
            </a:pPr>
            <a:r>
              <a:rPr lang="ro-RO" sz="1400"/>
              <a:t>alte agenții ale UE.</a:t>
            </a:r>
          </a:p>
          <a:p>
            <a:pPr eaLnBrk="1" hangingPunct="1">
              <a:spcBef>
                <a:spcPct val="0"/>
              </a:spcBef>
            </a:pPr>
            <a:r>
              <a:rPr lang="ro-RO">
                <a:solidFill>
                  <a:schemeClr val="accent1"/>
                </a:solidFill>
              </a:rPr>
              <a:t>Partenerii acționează ca intermediari între EU-OSHA și forța de muncă din Europa, diseminând materiale și resurse de campanie la nivel național. Dăruirea și implicarea activă a partenerilor EU-OSHA impulsionează campania și garantează promovarea cu succes a mesajului campaniei în toată Europa, ajungând la întreprinderi de toate mărimile.</a:t>
            </a:r>
          </a:p>
        </p:txBody>
      </p:sp>
      <p:sp>
        <p:nvSpPr>
          <p:cNvPr id="51203"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5F174E59-CD58-4D1C-BB54-E805BF22002E}" type="slidenum">
              <a:rPr lang="en-GB">
                <a:cs typeface="Arial" charset="0"/>
              </a:rPr>
              <a:pPr fontAlgn="base">
                <a:spcBef>
                  <a:spcPct val="0"/>
                </a:spcBef>
                <a:spcAft>
                  <a:spcPct val="0"/>
                </a:spcAft>
                <a:defRPr/>
              </a:pPr>
              <a:t>12</a:t>
            </a:fld>
            <a:endParaRPr lang="en-GB">
              <a:cs typeface="Arial" charset="0"/>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49" name="Slide Image Placeholder 1"/>
          <p:cNvSpPr>
            <a:spLocks noGrp="1" noRot="1" noChangeAspect="1"/>
          </p:cNvSpPr>
          <p:nvPr>
            <p:ph type="sldImg"/>
          </p:nvPr>
        </p:nvSpPr>
        <p:spPr bwMode="auto">
          <a:noFill/>
          <a:ln>
            <a:solidFill>
              <a:srgbClr val="000000"/>
            </a:solidFill>
            <a:miter lim="800000"/>
            <a:headEnd/>
            <a:tailEnd/>
          </a:ln>
        </p:spPr>
      </p:sp>
      <p:sp>
        <p:nvSpPr>
          <p:cNvPr id="3" name="Notes Placeholder 2"/>
          <p:cNvSpPr>
            <a:spLocks noGrp="1"/>
          </p:cNvSpPr>
          <p:nvPr>
            <p:ph type="body" idx="1"/>
          </p:nvPr>
        </p:nvSpPr>
        <p:spPr/>
        <p:txBody>
          <a:bodyPr/>
          <a:lstStyle/>
          <a:p>
            <a:pPr eaLnBrk="1" fontAlgn="auto" hangingPunct="1">
              <a:spcBef>
                <a:spcPts val="0"/>
              </a:spcBef>
              <a:spcAft>
                <a:spcPts val="0"/>
              </a:spcAft>
              <a:defRPr/>
            </a:pPr>
            <a:r>
              <a:rPr lang="ro-RO" b="1" dirty="0"/>
              <a:t>Publicații</a:t>
            </a:r>
          </a:p>
          <a:p>
            <a:pPr eaLnBrk="1" fontAlgn="auto" hangingPunct="1">
              <a:spcBef>
                <a:spcPts val="0"/>
              </a:spcBef>
              <a:spcAft>
                <a:spcPts val="0"/>
              </a:spcAft>
              <a:defRPr/>
            </a:pPr>
            <a:r>
              <a:rPr lang="ro-RO" dirty="0"/>
              <a:t>O serie de rapoarte de cercetare, rezumate și fișe de informare privind riscurile legate de AMS sunt disponibile și pot fi descărcate gratuit. Aceste publicații pot fi utilizate pentru informarea cu privire la măsurile preventive care trebuie luate la locul de muncă.</a:t>
            </a:r>
          </a:p>
          <a:p>
            <a:pPr eaLnBrk="1" fontAlgn="auto" hangingPunct="1">
              <a:spcBef>
                <a:spcPts val="0"/>
              </a:spcBef>
              <a:spcAft>
                <a:spcPts val="0"/>
              </a:spcAft>
              <a:defRPr/>
            </a:pPr>
            <a:endParaRPr lang="en-GB" b="1" dirty="0"/>
          </a:p>
          <a:p>
            <a:pPr eaLnBrk="1" fontAlgn="auto" hangingPunct="1">
              <a:spcBef>
                <a:spcPts val="0"/>
              </a:spcBef>
              <a:spcAft>
                <a:spcPts val="0"/>
              </a:spcAft>
              <a:defRPr/>
            </a:pPr>
            <a:r>
              <a:rPr lang="ro-RO" b="1" dirty="0"/>
              <a:t>Materiale de campanie</a:t>
            </a:r>
          </a:p>
          <a:p>
            <a:pPr eaLnBrk="1" fontAlgn="auto" hangingPunct="1">
              <a:spcBef>
                <a:spcPts val="0"/>
              </a:spcBef>
              <a:spcAft>
                <a:spcPts val="0"/>
              </a:spcAft>
              <a:defRPr/>
            </a:pPr>
            <a:r>
              <a:rPr lang="ro-RO" dirty="0"/>
              <a:t>Materialele pentru campania „Locurile de muncă sănătoase fac sarcina mai ușoară”, cum ar fi ghidul de campanie și pliantul promoțional, explică modul în care funcționează campania și modul de implicare. De asemenea, acestea explică modul în care îndrumările furnizate pot fi puse în aplicare la locul de muncă.</a:t>
            </a:r>
          </a:p>
          <a:p>
            <a:pPr eaLnBrk="1" fontAlgn="auto" hangingPunct="1">
              <a:spcBef>
                <a:spcPts val="0"/>
              </a:spcBef>
              <a:spcAft>
                <a:spcPts val="0"/>
              </a:spcAft>
              <a:defRPr/>
            </a:pPr>
            <a:endParaRPr lang="en-GB" b="1" dirty="0"/>
          </a:p>
          <a:p>
            <a:pPr eaLnBrk="1" fontAlgn="auto" hangingPunct="1">
              <a:spcBef>
                <a:spcPts val="0"/>
              </a:spcBef>
              <a:spcAft>
                <a:spcPts val="0"/>
              </a:spcAft>
              <a:defRPr/>
            </a:pPr>
            <a:r>
              <a:rPr lang="ro-RO" b="1" dirty="0"/>
              <a:t>Setul de instrumente al campaniei</a:t>
            </a:r>
          </a:p>
          <a:p>
            <a:pPr eaLnBrk="1" fontAlgn="auto" hangingPunct="1">
              <a:spcBef>
                <a:spcPts val="0"/>
              </a:spcBef>
              <a:spcAft>
                <a:spcPts val="0"/>
              </a:spcAft>
              <a:defRPr/>
            </a:pPr>
            <a:r>
              <a:rPr lang="ro-RO" dirty="0"/>
              <a:t>Setul de instrumente al campaniei oferă sfaturi practice pas cu pas despre cum să planificați și să desfășurați campanii de succes. Conține exemple de instrumente de comunicare diferite și oferă sfaturi despre modul cel mai bun de a le utiliza. </a:t>
            </a:r>
          </a:p>
          <a:p>
            <a:pPr eaLnBrk="1" fontAlgn="auto" hangingPunct="1">
              <a:spcBef>
                <a:spcPts val="0"/>
              </a:spcBef>
              <a:spcAft>
                <a:spcPts val="0"/>
              </a:spcAft>
              <a:defRPr/>
            </a:pPr>
            <a:endParaRPr lang="en-GB" b="1" dirty="0"/>
          </a:p>
          <a:p>
            <a:pPr eaLnBrk="1" fontAlgn="auto" hangingPunct="1">
              <a:spcBef>
                <a:spcPts val="0"/>
              </a:spcBef>
              <a:spcAft>
                <a:spcPts val="0"/>
              </a:spcAft>
              <a:defRPr/>
            </a:pPr>
            <a:r>
              <a:rPr lang="ro-RO" b="1" dirty="0"/>
              <a:t>Filme cu Napo</a:t>
            </a:r>
          </a:p>
          <a:p>
            <a:pPr eaLnBrk="1" fontAlgn="auto" hangingPunct="1">
              <a:spcBef>
                <a:spcPts val="0"/>
              </a:spcBef>
              <a:spcAft>
                <a:spcPts val="0"/>
              </a:spcAft>
              <a:defRPr/>
            </a:pPr>
            <a:r>
              <a:rPr lang="ro-RO" dirty="0"/>
              <a:t>O serie de scurt-metraje pentru atragerea atenției - care îl prezintă pe eroul de desene animate Napo - au fost create pe tema AMS. Acestea sunt o metodă excelentă de a implica întreprinderile și de a le informa despre mesajul campaniei.</a:t>
            </a:r>
          </a:p>
          <a:p>
            <a:pPr eaLnBrk="1" fontAlgn="auto" hangingPunct="1">
              <a:spcBef>
                <a:spcPts val="0"/>
              </a:spcBef>
              <a:spcAft>
                <a:spcPts val="0"/>
              </a:spcAft>
              <a:defRPr/>
            </a:pPr>
            <a:endParaRPr lang="en-GB" b="1" dirty="0"/>
          </a:p>
          <a:p>
            <a:pPr eaLnBrk="1" fontAlgn="auto" hangingPunct="1">
              <a:spcBef>
                <a:spcPts val="0"/>
              </a:spcBef>
              <a:spcAft>
                <a:spcPts val="0"/>
              </a:spcAft>
              <a:defRPr/>
            </a:pPr>
            <a:r>
              <a:rPr lang="ro-RO" b="1" dirty="0"/>
              <a:t>OSHwiki</a:t>
            </a:r>
          </a:p>
          <a:p>
            <a:pPr eaLnBrk="1" fontAlgn="auto" hangingPunct="1">
              <a:spcBef>
                <a:spcPts val="0"/>
              </a:spcBef>
              <a:spcAft>
                <a:spcPts val="0"/>
              </a:spcAft>
              <a:defRPr/>
            </a:pPr>
            <a:r>
              <a:rPr lang="ro-RO" dirty="0"/>
              <a:t>O secțiune de pe platforma OSHwiki a fost dedicată AMS. Conține articole relevante și link-uri către mai multe informații pe această temă, inclusiv modul de gestionare a reabilitării lucrătorului și întoarcerea la muncă.</a:t>
            </a:r>
          </a:p>
          <a:p>
            <a:pPr eaLnBrk="1" fontAlgn="auto" hangingPunct="1">
              <a:spcBef>
                <a:spcPts val="0"/>
              </a:spcBef>
              <a:spcAft>
                <a:spcPts val="0"/>
              </a:spcAft>
              <a:defRPr/>
            </a:pPr>
            <a:endParaRPr lang="en-GB" b="1" dirty="0"/>
          </a:p>
          <a:p>
            <a:pPr eaLnBrk="1" fontAlgn="auto" hangingPunct="1">
              <a:spcBef>
                <a:spcPts val="0"/>
              </a:spcBef>
              <a:spcAft>
                <a:spcPts val="0"/>
              </a:spcAft>
              <a:defRPr/>
            </a:pPr>
            <a:r>
              <a:rPr lang="ro-RO" b="1" dirty="0"/>
              <a:t>Instrumente practice și îndrumări </a:t>
            </a:r>
          </a:p>
          <a:p>
            <a:pPr eaLnBrk="1" fontAlgn="auto" hangingPunct="1">
              <a:spcBef>
                <a:spcPts val="0"/>
              </a:spcBef>
              <a:spcAft>
                <a:spcPts val="0"/>
              </a:spcAft>
              <a:defRPr/>
            </a:pPr>
            <a:r>
              <a:rPr lang="ro-RO" dirty="0"/>
              <a:t>A fost creată o bază de date ușor de utilizat cu instrumente și îndrumări practice pentru a ajuta locurile de muncă să evalueze și să gestioneze cu ușurință riscurile legate de AMS. Resursele, care includ materiale vizuale, cuprind o mare varietate de sectoare, tipuri de pericole și măsuri de prevenție.</a:t>
            </a:r>
          </a:p>
          <a:p>
            <a:pPr eaLnBrk="1" fontAlgn="auto" hangingPunct="1">
              <a:spcBef>
                <a:spcPts val="0"/>
              </a:spcBef>
              <a:spcAft>
                <a:spcPts val="0"/>
              </a:spcAft>
              <a:defRPr/>
            </a:pPr>
            <a:endParaRPr lang="en-GB" b="1" dirty="0"/>
          </a:p>
          <a:p>
            <a:pPr eaLnBrk="1" fontAlgn="auto" hangingPunct="1">
              <a:spcBef>
                <a:spcPts val="0"/>
              </a:spcBef>
              <a:spcAft>
                <a:spcPts val="0"/>
              </a:spcAft>
              <a:defRPr/>
            </a:pPr>
            <a:r>
              <a:rPr lang="ro-RO" b="1" dirty="0"/>
              <a:t>Studii de caz</a:t>
            </a:r>
          </a:p>
          <a:p>
            <a:pPr eaLnBrk="1" fontAlgn="auto" hangingPunct="1">
              <a:spcBef>
                <a:spcPts val="0"/>
              </a:spcBef>
              <a:spcAft>
                <a:spcPts val="0"/>
              </a:spcAft>
              <a:defRPr/>
            </a:pPr>
            <a:r>
              <a:rPr lang="ro-RO" dirty="0"/>
              <a:t>Pe lângă studiile de caz din baza de date, sunt disponibile și studii de caz privind politicile din țările UE și din afara UE. Aceste studii de caz descriu factorii de succes și transferabilitatea inițiativelor de politici naționale. </a:t>
            </a:r>
          </a:p>
          <a:p>
            <a:pPr eaLnBrk="1" fontAlgn="auto" hangingPunct="1">
              <a:spcBef>
                <a:spcPts val="0"/>
              </a:spcBef>
              <a:spcAft>
                <a:spcPts val="0"/>
              </a:spcAft>
              <a:defRPr/>
            </a:pPr>
            <a:endParaRPr lang="en-GB" b="1" dirty="0"/>
          </a:p>
          <a:p>
            <a:pPr eaLnBrk="1" fontAlgn="auto" hangingPunct="1">
              <a:spcBef>
                <a:spcPts val="0"/>
              </a:spcBef>
              <a:spcAft>
                <a:spcPts val="0"/>
              </a:spcAft>
              <a:defRPr/>
            </a:pPr>
            <a:r>
              <a:rPr lang="ro-RO" b="1" dirty="0"/>
              <a:t>Legislație</a:t>
            </a:r>
          </a:p>
          <a:p>
            <a:pPr eaLnBrk="1" fontAlgn="auto" hangingPunct="1">
              <a:spcBef>
                <a:spcPts val="0"/>
              </a:spcBef>
              <a:spcAft>
                <a:spcPts val="0"/>
              </a:spcAft>
              <a:defRPr/>
            </a:pPr>
            <a:r>
              <a:rPr lang="ro-RO" sz="1400" dirty="0">
                <a:solidFill>
                  <a:schemeClr val="accent1"/>
                </a:solidFill>
              </a:rPr>
              <a:t>Angajatorul poartă răspunderea juridică pentru asigurarea sănătății și securității la locul de muncă. Riscurile de AMS se încadrează în domeniul de aplicare al Directivei-cadru privind SSM (</a:t>
            </a:r>
            <a:r>
              <a:rPr lang="ro-RO" sz="1400" dirty="0">
                <a:solidFill>
                  <a:schemeClr val="tx2"/>
                </a:solidFill>
                <a:hlinkClick r:id="rId3"/>
              </a:rPr>
              <a:t>Directiva 89/391/CEE — Directiva-cadru privind SSM</a:t>
            </a:r>
            <a:r>
              <a:rPr lang="ro-RO" sz="1400" dirty="0">
                <a:solidFill>
                  <a:schemeClr val="tx2"/>
                </a:solidFill>
              </a:rPr>
              <a:t>), iar unele sunt abordate în mod specific de următoarele directive:</a:t>
            </a:r>
          </a:p>
          <a:p>
            <a:pPr marL="742950" lvl="1" indent="-285750" eaLnBrk="1" fontAlgn="auto" hangingPunct="1">
              <a:spcBef>
                <a:spcPts val="0"/>
              </a:spcBef>
              <a:spcAft>
                <a:spcPts val="0"/>
              </a:spcAft>
              <a:buFont typeface="Arial" panose="020B0604020202020204" pitchFamily="34" charset="0"/>
              <a:buChar char="•"/>
              <a:defRPr/>
            </a:pPr>
            <a:r>
              <a:rPr lang="ro-RO" sz="1400" dirty="0">
                <a:solidFill>
                  <a:schemeClr val="tx2"/>
                </a:solidFill>
                <a:hlinkClick r:id="rId4"/>
              </a:rPr>
              <a:t>Directiva 90/269/CEE — Directiva privind manipularea manuală</a:t>
            </a:r>
          </a:p>
          <a:p>
            <a:pPr marL="742950" lvl="1" indent="-285750" eaLnBrk="1" fontAlgn="auto" hangingPunct="1">
              <a:spcBef>
                <a:spcPts val="0"/>
              </a:spcBef>
              <a:spcAft>
                <a:spcPts val="0"/>
              </a:spcAft>
              <a:buFont typeface="Arial" panose="020B0604020202020204" pitchFamily="34" charset="0"/>
              <a:buChar char="•"/>
              <a:defRPr/>
            </a:pPr>
            <a:r>
              <a:rPr lang="ro-RO" sz="1400" dirty="0">
                <a:solidFill>
                  <a:schemeClr val="tx2"/>
                </a:solidFill>
                <a:hlinkClick r:id="rId5"/>
              </a:rPr>
              <a:t>Directiva 2002/44/CEE — Directiva privind vibrațiile</a:t>
            </a:r>
          </a:p>
          <a:p>
            <a:pPr marL="742950" lvl="1" indent="-285750" eaLnBrk="1" fontAlgn="auto" hangingPunct="1">
              <a:spcBef>
                <a:spcPts val="0"/>
              </a:spcBef>
              <a:spcAft>
                <a:spcPts val="0"/>
              </a:spcAft>
              <a:buFont typeface="Arial" panose="020B0604020202020204" pitchFamily="34" charset="0"/>
              <a:buChar char="•"/>
              <a:defRPr/>
            </a:pPr>
            <a:r>
              <a:rPr lang="ro-RO" sz="1400" dirty="0">
                <a:solidFill>
                  <a:schemeClr val="tx2"/>
                </a:solidFill>
                <a:hlinkClick r:id="rId6"/>
              </a:rPr>
              <a:t>Directiva 90/270/CEE— Directiva privind lucrul la monitor</a:t>
            </a:r>
          </a:p>
          <a:p>
            <a:pPr marL="742950" lvl="1" indent="-285750" eaLnBrk="1" fontAlgn="auto" hangingPunct="1">
              <a:spcBef>
                <a:spcPts val="0"/>
              </a:spcBef>
              <a:spcAft>
                <a:spcPts val="0"/>
              </a:spcAft>
              <a:buFont typeface="Arial" panose="020B0604020202020204" pitchFamily="34" charset="0"/>
              <a:buChar char="•"/>
              <a:defRPr/>
            </a:pPr>
            <a:r>
              <a:rPr lang="ro-RO" sz="1400" dirty="0">
                <a:solidFill>
                  <a:schemeClr val="tx2"/>
                </a:solidFill>
                <a:hlinkClick r:id="rId7"/>
              </a:rPr>
              <a:t>Directiva 2009/104/CEE— Directiva privind utilizarea echipamentului de lucru</a:t>
            </a:r>
          </a:p>
          <a:p>
            <a:pPr lvl="1" eaLnBrk="1" fontAlgn="auto" hangingPunct="1">
              <a:spcBef>
                <a:spcPts val="0"/>
              </a:spcBef>
              <a:spcAft>
                <a:spcPts val="0"/>
              </a:spcAft>
              <a:defRPr/>
            </a:pPr>
            <a:endParaRPr lang="en-GB" sz="1400" dirty="0">
              <a:solidFill>
                <a:schemeClr val="tx2"/>
              </a:solidFill>
            </a:endParaRPr>
          </a:p>
          <a:p>
            <a:pPr eaLnBrk="1" fontAlgn="auto" hangingPunct="1">
              <a:spcBef>
                <a:spcPts val="0"/>
              </a:spcBef>
              <a:spcAft>
                <a:spcPts val="0"/>
              </a:spcAft>
              <a:defRPr/>
            </a:pPr>
            <a:r>
              <a:rPr lang="ro-RO" sz="1400" dirty="0">
                <a:solidFill>
                  <a:schemeClr val="accent1"/>
                </a:solidFill>
              </a:rPr>
              <a:t>O prezentare generală completă a legislației privind SSM relevante este disponibilă pe site-ul web EU-OSHA (</a:t>
            </a:r>
            <a:r>
              <a:rPr lang="ro-RO" sz="1400" dirty="0">
                <a:solidFill>
                  <a:schemeClr val="accent1"/>
                </a:solidFill>
                <a:hlinkClick r:id="rId8"/>
              </a:rPr>
              <a:t>https://osha.europa.eu/en/safety-and-health-legislation</a:t>
            </a:r>
            <a:r>
              <a:rPr lang="ro-RO" sz="1400" dirty="0">
                <a:solidFill>
                  <a:schemeClr val="accent1"/>
                </a:solidFill>
              </a:rPr>
              <a:t>).</a:t>
            </a:r>
          </a:p>
          <a:p>
            <a:pPr eaLnBrk="1" fontAlgn="auto" hangingPunct="1">
              <a:spcBef>
                <a:spcPts val="0"/>
              </a:spcBef>
              <a:spcAft>
                <a:spcPts val="0"/>
              </a:spcAft>
              <a:defRPr/>
            </a:pPr>
            <a:endParaRPr lang="en-GB" dirty="0"/>
          </a:p>
        </p:txBody>
      </p:sp>
      <p:sp>
        <p:nvSpPr>
          <p:cNvPr id="53251"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23D9EBF9-432A-4F59-A19F-4478A780F126}" type="slidenum">
              <a:rPr lang="en-GB">
                <a:cs typeface="Arial" charset="0"/>
              </a:rPr>
              <a:pPr fontAlgn="base">
                <a:spcBef>
                  <a:spcPct val="0"/>
                </a:spcBef>
                <a:spcAft>
                  <a:spcPct val="0"/>
                </a:spcAft>
                <a:defRPr/>
              </a:pPr>
              <a:t>13</a:t>
            </a:fld>
            <a:endParaRPr lang="en-GB">
              <a:cs typeface="Arial" charset="0"/>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7" name="Slide Image Placeholder 1"/>
          <p:cNvSpPr>
            <a:spLocks noGrp="1" noRot="1" noChangeAspect="1"/>
          </p:cNvSpPr>
          <p:nvPr>
            <p:ph type="sldImg"/>
          </p:nvPr>
        </p:nvSpPr>
        <p:spPr bwMode="auto">
          <a:noFill/>
          <a:ln>
            <a:solidFill>
              <a:srgbClr val="000000"/>
            </a:solidFill>
            <a:miter lim="800000"/>
            <a:headEnd/>
            <a:tailEnd/>
          </a:ln>
        </p:spPr>
      </p:sp>
      <p:sp>
        <p:nvSpPr>
          <p:cNvPr id="55298"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sz="1400" b="1">
                <a:solidFill>
                  <a:schemeClr val="accent1"/>
                </a:solidFill>
              </a:rPr>
              <a:t>Săptămâna europeană</a:t>
            </a:r>
          </a:p>
          <a:p>
            <a:pPr eaLnBrk="1" hangingPunct="1">
              <a:spcBef>
                <a:spcPct val="0"/>
              </a:spcBef>
            </a:pPr>
            <a:r>
              <a:rPr lang="ro-RO" sz="1400">
                <a:solidFill>
                  <a:schemeClr val="accent1"/>
                </a:solidFill>
              </a:rPr>
              <a:t>Săptămâna europeană de renume mondial pentru sănătate și securitate la locul de muncă are loc în fiecare an în octombrie și este punctul culminant al calendarului campaniei. Vă puteți implica în multe evenimente de conștientizare care sunt organizate în UE și nu numai, cum ar fi concursuri, evenimente speciale de proiecție de filme, evenimente pe platforme de socializare și conferințe.</a:t>
            </a:r>
          </a:p>
          <a:p>
            <a:pPr eaLnBrk="1" hangingPunct="1">
              <a:spcBef>
                <a:spcPct val="0"/>
              </a:spcBef>
            </a:pPr>
            <a:endParaRPr lang="en-GB" sz="1400" b="1">
              <a:solidFill>
                <a:schemeClr val="accent1"/>
              </a:solidFill>
            </a:endParaRPr>
          </a:p>
          <a:p>
            <a:pPr eaLnBrk="1" hangingPunct="1">
              <a:spcBef>
                <a:spcPct val="0"/>
              </a:spcBef>
            </a:pPr>
            <a:r>
              <a:rPr lang="ro-RO" sz="1400" b="1">
                <a:solidFill>
                  <a:schemeClr val="accent1"/>
                </a:solidFill>
              </a:rPr>
              <a:t>Parteneriatul campaniei</a:t>
            </a:r>
          </a:p>
          <a:p>
            <a:pPr eaLnBrk="1" hangingPunct="1">
              <a:spcBef>
                <a:spcPct val="0"/>
              </a:spcBef>
            </a:pPr>
            <a:r>
              <a:rPr lang="ro-RO" sz="1400">
                <a:solidFill>
                  <a:schemeClr val="accent1"/>
                </a:solidFill>
              </a:rPr>
              <a:t>Succesul campaniei depinde de parteneriatele puternice între EU-OSHA și părțile interesate importante. Organizațiile paneuropene și internaționale, care și-au asumat un angajament privind SSM, pot deveni </a:t>
            </a:r>
            <a:r>
              <a:rPr lang="ro-RO" sz="1400" u="sng">
                <a:solidFill>
                  <a:schemeClr val="accent1"/>
                </a:solidFill>
              </a:rPr>
              <a:t>parteneri oficiali ai campaniei</a:t>
            </a:r>
            <a:r>
              <a:rPr lang="ro-RO" sz="1400">
                <a:solidFill>
                  <a:schemeClr val="accent1"/>
                </a:solidFill>
              </a:rPr>
              <a:t>, ceea ce le va permite să beneficieze de:</a:t>
            </a:r>
          </a:p>
          <a:p>
            <a:pPr marL="742950" lvl="1" indent="-285750" eaLnBrk="1" hangingPunct="1">
              <a:spcBef>
                <a:spcPct val="0"/>
              </a:spcBef>
              <a:buFontTx/>
              <a:buChar char="•"/>
            </a:pPr>
            <a:r>
              <a:rPr lang="ro-RO" sz="1400">
                <a:solidFill>
                  <a:schemeClr val="tx2"/>
                </a:solidFill>
              </a:rPr>
              <a:t>promovare la nivelul UE și în mass-media;</a:t>
            </a:r>
          </a:p>
          <a:p>
            <a:pPr marL="742950" lvl="1" indent="-285750" eaLnBrk="1" hangingPunct="1">
              <a:spcBef>
                <a:spcPct val="0"/>
              </a:spcBef>
              <a:buFontTx/>
              <a:buChar char="•"/>
            </a:pPr>
            <a:r>
              <a:rPr lang="ro-RO" sz="1400">
                <a:solidFill>
                  <a:schemeClr val="tx2"/>
                </a:solidFill>
              </a:rPr>
              <a:t>oportunități de a inter-relaționa și de a face schimburi;</a:t>
            </a:r>
          </a:p>
          <a:p>
            <a:pPr marL="742950" lvl="1" indent="-285750" eaLnBrk="1" hangingPunct="1">
              <a:spcBef>
                <a:spcPct val="0"/>
              </a:spcBef>
              <a:buFontTx/>
              <a:buChar char="•"/>
            </a:pPr>
            <a:r>
              <a:rPr lang="ro-RO" sz="1400">
                <a:solidFill>
                  <a:schemeClr val="tx2"/>
                </a:solidFill>
              </a:rPr>
              <a:t>schimb de bune practici cu alți parteneri de campanie;</a:t>
            </a:r>
          </a:p>
          <a:p>
            <a:pPr marL="742950" lvl="1" indent="-285750" eaLnBrk="1" hangingPunct="1">
              <a:spcBef>
                <a:spcPct val="0"/>
              </a:spcBef>
              <a:buFontTx/>
              <a:buChar char="•"/>
            </a:pPr>
            <a:r>
              <a:rPr lang="ro-RO" sz="1400">
                <a:solidFill>
                  <a:schemeClr val="tx2"/>
                </a:solidFill>
              </a:rPr>
              <a:t>invitații la evenimentele EU-OSHA;</a:t>
            </a:r>
          </a:p>
          <a:p>
            <a:pPr marL="742950" lvl="1" indent="-285750" eaLnBrk="1" hangingPunct="1">
              <a:spcBef>
                <a:spcPct val="0"/>
              </a:spcBef>
              <a:buFontTx/>
              <a:buChar char="•"/>
            </a:pPr>
            <a:r>
              <a:rPr lang="ro-RO" sz="1400">
                <a:solidFill>
                  <a:schemeClr val="tx2"/>
                </a:solidFill>
              </a:rPr>
              <a:t>un pachet de bun venit;</a:t>
            </a:r>
          </a:p>
          <a:p>
            <a:pPr marL="742950" lvl="1" indent="-285750" eaLnBrk="1" hangingPunct="1">
              <a:spcBef>
                <a:spcPct val="0"/>
              </a:spcBef>
              <a:buFontTx/>
              <a:buChar char="•"/>
            </a:pPr>
            <a:r>
              <a:rPr lang="ro-RO" sz="1400">
                <a:solidFill>
                  <a:schemeClr val="tx2"/>
                </a:solidFill>
              </a:rPr>
              <a:t>un certificat de partener.</a:t>
            </a:r>
          </a:p>
          <a:p>
            <a:pPr marL="742950" lvl="1" indent="-285750" eaLnBrk="1" hangingPunct="1">
              <a:spcBef>
                <a:spcPct val="0"/>
              </a:spcBef>
            </a:pPr>
            <a:endParaRPr lang="en-GB" sz="1400" b="1">
              <a:solidFill>
                <a:schemeClr val="tx2"/>
              </a:solidFill>
            </a:endParaRPr>
          </a:p>
          <a:p>
            <a:pPr eaLnBrk="1" hangingPunct="1">
              <a:spcBef>
                <a:spcPct val="0"/>
              </a:spcBef>
            </a:pPr>
            <a:r>
              <a:rPr lang="ro-RO" sz="1400" b="1">
                <a:solidFill>
                  <a:schemeClr val="accent1"/>
                </a:solidFill>
              </a:rPr>
              <a:t>Premiile pentru bune practici</a:t>
            </a:r>
          </a:p>
          <a:p>
            <a:pPr eaLnBrk="1" hangingPunct="1">
              <a:spcBef>
                <a:spcPct val="0"/>
              </a:spcBef>
            </a:pPr>
            <a:r>
              <a:rPr lang="ro-RO" sz="1400">
                <a:solidFill>
                  <a:schemeClr val="accent1"/>
                </a:solidFill>
              </a:rPr>
              <a:t>În cadrul campaniei, premiile pentru bune practici prezintă abordări inovatoare privind gestionarea SSM și recunosc inițiativele de succes și durabile pentru gestionarea AMS de origine profesională. Organizațiile din statele membre ale UE, țările candidate, țările potențial candidate și țările Asociației Europene a Liberului Schimb (AELS) sunt invitate să prezinte declarații pe tema gestionării AMS la locul de muncă, iar câștigătorii vor fi anunțați în cadrul unei ceremonii de premiere.</a:t>
            </a:r>
          </a:p>
          <a:p>
            <a:pPr eaLnBrk="1" hangingPunct="1">
              <a:spcBef>
                <a:spcPct val="0"/>
              </a:spcBef>
            </a:pPr>
            <a:endParaRPr lang="en-GB" sz="1400">
              <a:solidFill>
                <a:schemeClr val="accent1"/>
              </a:solidFill>
            </a:endParaRPr>
          </a:p>
          <a:p>
            <a:pPr eaLnBrk="1" hangingPunct="1">
              <a:spcBef>
                <a:spcPct val="0"/>
              </a:spcBef>
            </a:pPr>
            <a:r>
              <a:rPr lang="ro-RO" sz="1400" b="1">
                <a:solidFill>
                  <a:schemeClr val="accent1"/>
                </a:solidFill>
              </a:rPr>
              <a:t>Setul de instrumente al campaniei </a:t>
            </a:r>
          </a:p>
          <a:p>
            <a:pPr eaLnBrk="1" hangingPunct="1">
              <a:spcBef>
                <a:spcPct val="0"/>
              </a:spcBef>
            </a:pPr>
            <a:r>
              <a:rPr lang="ro-RO" sz="1400">
                <a:solidFill>
                  <a:schemeClr val="accent1"/>
                </a:solidFill>
              </a:rPr>
              <a:t>Puteți accesa setul nostru de instrumente al campaniei pentru a vă ajuta să demarați propria campanie de atragere a atenției asupra AMS de origine profesională. Setul de instrumente oferă îndrumări pas cu pas cu privire la procesul de pregătire și desfășurare a unei campanii și cum să profitați la maximum de resurse.</a:t>
            </a:r>
          </a:p>
          <a:p>
            <a:pPr eaLnBrk="1" hangingPunct="1">
              <a:spcBef>
                <a:spcPct val="0"/>
              </a:spcBef>
            </a:pPr>
            <a:endParaRPr lang="en-GB" sz="1400">
              <a:solidFill>
                <a:schemeClr val="accent1"/>
              </a:solidFill>
            </a:endParaRPr>
          </a:p>
          <a:p>
            <a:pPr eaLnBrk="1" hangingPunct="1">
              <a:spcBef>
                <a:spcPct val="0"/>
              </a:spcBef>
            </a:pPr>
            <a:r>
              <a:rPr lang="ro-RO" sz="1400" b="1">
                <a:solidFill>
                  <a:schemeClr val="accent1"/>
                </a:solidFill>
              </a:rPr>
              <a:t>Materiale de campanie</a:t>
            </a:r>
          </a:p>
          <a:p>
            <a:pPr eaLnBrk="1" hangingPunct="1">
              <a:spcBef>
                <a:spcPct val="0"/>
              </a:spcBef>
            </a:pPr>
            <a:r>
              <a:rPr lang="ro-RO" sz="1400">
                <a:solidFill>
                  <a:schemeClr val="accent1"/>
                </a:solidFill>
              </a:rPr>
              <a:t>În materialele de campanie găsiți tot ceea ce aveți nevoie pentru a promova și a contribui la campania „Locurile de muncă sănătoase fac sarcina mai ușoară”. O gamă completă de resurse poate fi descărcată gratuit, inclusiv ghidul de campanie, pliantul și afișul promoțional, precum și pliantul despre premiile pentru bune practici.</a:t>
            </a:r>
          </a:p>
          <a:p>
            <a:pPr eaLnBrk="1" hangingPunct="1">
              <a:spcBef>
                <a:spcPct val="0"/>
              </a:spcBef>
            </a:pPr>
            <a:endParaRPr lang="en-GB" sz="1400" b="1">
              <a:solidFill>
                <a:schemeClr val="accent1"/>
              </a:solidFill>
            </a:endParaRPr>
          </a:p>
          <a:p>
            <a:pPr eaLnBrk="1" hangingPunct="1">
              <a:spcBef>
                <a:spcPct val="0"/>
              </a:spcBef>
            </a:pPr>
            <a:r>
              <a:rPr lang="ro-RO" sz="1400" b="1">
                <a:solidFill>
                  <a:schemeClr val="accent1"/>
                </a:solidFill>
              </a:rPr>
              <a:t>Evenimente</a:t>
            </a:r>
          </a:p>
          <a:p>
            <a:pPr eaLnBrk="1" hangingPunct="1">
              <a:spcBef>
                <a:spcPct val="0"/>
              </a:spcBef>
            </a:pPr>
            <a:r>
              <a:rPr lang="ro-RO" sz="1400">
                <a:solidFill>
                  <a:schemeClr val="accent1"/>
                </a:solidFill>
              </a:rPr>
              <a:t>Puteți vizualiza evenimentele viitoare din campania „Locurile de muncă sănătoase fac sarcina mai ușoară”. Evenimentele pot fi căutate după țară și dată, iar fiecare eveniment poate fi adăugat la propriul calendar pentru a vă asigura că nu îl ratați.</a:t>
            </a:r>
          </a:p>
          <a:p>
            <a:pPr eaLnBrk="1" hangingPunct="1">
              <a:spcBef>
                <a:spcPct val="0"/>
              </a:spcBef>
            </a:pPr>
            <a:endParaRPr lang="en-GB" sz="1400" b="1">
              <a:solidFill>
                <a:schemeClr val="accent1"/>
              </a:solidFill>
            </a:endParaRPr>
          </a:p>
          <a:p>
            <a:pPr eaLnBrk="1" hangingPunct="1">
              <a:spcBef>
                <a:spcPct val="0"/>
              </a:spcBef>
            </a:pPr>
            <a:r>
              <a:rPr lang="ro-RO" sz="1400" b="1">
                <a:solidFill>
                  <a:schemeClr val="accent1"/>
                </a:solidFill>
              </a:rPr>
              <a:t>Certificat de participare </a:t>
            </a:r>
          </a:p>
          <a:p>
            <a:pPr eaLnBrk="1" hangingPunct="1">
              <a:spcBef>
                <a:spcPct val="0"/>
              </a:spcBef>
            </a:pPr>
            <a:r>
              <a:rPr lang="ro-RO" sz="1400">
                <a:solidFill>
                  <a:schemeClr val="accent1"/>
                </a:solidFill>
              </a:rPr>
              <a:t>În schimbul organizării de evenimente și activități sau a desfășurării propriei campanii pentru a sprijini campania „Locuri de muncă sănătoase”, veți primi un certificat de participare în semn de recunoaștere a eforturilor și contribuției dumneavoastră.</a:t>
            </a:r>
          </a:p>
          <a:p>
            <a:pPr marL="742950" lvl="1" indent="-285750" eaLnBrk="1" hangingPunct="1">
              <a:spcBef>
                <a:spcPct val="0"/>
              </a:spcBef>
            </a:pPr>
            <a:endParaRPr lang="en-GB" sz="1400">
              <a:solidFill>
                <a:schemeClr val="tx2"/>
              </a:solidFill>
            </a:endParaRPr>
          </a:p>
          <a:p>
            <a:pPr eaLnBrk="1" hangingPunct="1">
              <a:spcBef>
                <a:spcPct val="0"/>
              </a:spcBef>
            </a:pPr>
            <a:endParaRPr lang="en-GB"/>
          </a:p>
        </p:txBody>
      </p:sp>
      <p:sp>
        <p:nvSpPr>
          <p:cNvPr id="55299"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19F7BD9F-07B6-4B5B-813E-65F0E8239318}" type="slidenum">
              <a:rPr lang="en-GB">
                <a:cs typeface="Arial" charset="0"/>
              </a:rPr>
              <a:pPr fontAlgn="base">
                <a:spcBef>
                  <a:spcPct val="0"/>
                </a:spcBef>
                <a:spcAft>
                  <a:spcPct val="0"/>
                </a:spcAft>
                <a:defRPr/>
              </a:pPr>
              <a:t>14</a:t>
            </a:fld>
            <a:endParaRPr lang="en-GB">
              <a:cs typeface="Arial" charset="0"/>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5" name="Slide Image Placeholder 1"/>
          <p:cNvSpPr>
            <a:spLocks noGrp="1" noRot="1" noChangeAspect="1"/>
          </p:cNvSpPr>
          <p:nvPr>
            <p:ph type="sldImg"/>
          </p:nvPr>
        </p:nvSpPr>
        <p:spPr bwMode="auto">
          <a:noFill/>
          <a:ln>
            <a:solidFill>
              <a:srgbClr val="000000"/>
            </a:solidFill>
            <a:miter lim="800000"/>
            <a:headEnd/>
            <a:tailEnd/>
          </a:ln>
        </p:spPr>
      </p:sp>
      <p:sp>
        <p:nvSpPr>
          <p:cNvPr id="57346"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ro-RO">
                <a:solidFill>
                  <a:srgbClr val="ACC700"/>
                </a:solidFill>
              </a:rPr>
              <a:t>© Agenția Europeană pentru Securitate și Sănătate în Muncă, 2020</a:t>
            </a:r>
          </a:p>
          <a:p>
            <a:pPr eaLnBrk="1" hangingPunct="1">
              <a:spcBef>
                <a:spcPct val="0"/>
              </a:spcBef>
            </a:pPr>
            <a:r>
              <a:rPr lang="ro-RO">
                <a:solidFill>
                  <a:srgbClr val="ACC700"/>
                </a:solidFill>
              </a:rPr>
              <a:t>Reproducerea este autorizată cu condiția menționării sursei.</a:t>
            </a:r>
          </a:p>
          <a:p>
            <a:pPr eaLnBrk="1" hangingPunct="1">
              <a:spcBef>
                <a:spcPct val="0"/>
              </a:spcBef>
            </a:pPr>
            <a:r>
              <a:rPr lang="ro-RO">
                <a:solidFill>
                  <a:srgbClr val="ACC700"/>
                </a:solidFill>
              </a:rPr>
              <a:t>Pentru utilizarea sau reproducerea în orice fel a fotografiilor sau a altor materiale pentru care EU-OSHA nu deține drepturile de autor, trebuie solicitat acordul direct de la deținătorii drepturilor de autor.</a:t>
            </a:r>
          </a:p>
          <a:p>
            <a:pPr eaLnBrk="1" hangingPunct="1">
              <a:spcBef>
                <a:spcPct val="0"/>
              </a:spcBef>
            </a:pPr>
            <a:endParaRPr lang="fr-FR"/>
          </a:p>
        </p:txBody>
      </p:sp>
      <p:sp>
        <p:nvSpPr>
          <p:cNvPr id="57347"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A5378B6-0E7E-4E13-A4C9-1B50B7B1A5F6}" type="slidenum">
              <a:rPr lang="en-GB">
                <a:cs typeface="Arial" charset="0"/>
              </a:rPr>
              <a:pPr fontAlgn="base">
                <a:spcBef>
                  <a:spcPct val="0"/>
                </a:spcBef>
                <a:spcAft>
                  <a:spcPct val="0"/>
                </a:spcAft>
                <a:defRPr/>
              </a:pPr>
              <a:t>15</a:t>
            </a:fld>
            <a:endParaRPr lang="en-GB">
              <a:cs typeface="Arial"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8" Type="http://schemas.openxmlformats.org/officeDocument/2006/relationships/image" Target="../media/image8.jpeg"/><Relationship Id="rId3" Type="http://schemas.openxmlformats.org/officeDocument/2006/relationships/image" Target="file:///\\localhost\Volumes\XRAID\Equipo%20Rojo\EU-OSHA\18-0115%20PPT%20templates%20update\PNG\FONDO-PORTADA-PATRON-EUOSHA-2011-16-9.png" TargetMode="External"/><Relationship Id="rId7" Type="http://schemas.openxmlformats.org/officeDocument/2006/relationships/image" Target="../media/image7.png"/><Relationship Id="rId2" Type="http://schemas.openxmlformats.org/officeDocument/2006/relationships/image" Target="../media/image4.png"/><Relationship Id="rId1" Type="http://schemas.openxmlformats.org/officeDocument/2006/relationships/slideMaster" Target="../slideMasters/slideMaster1.xml"/><Relationship Id="rId6" Type="http://schemas.openxmlformats.org/officeDocument/2006/relationships/image" Target="../media/image2.png"/><Relationship Id="rId5" Type="http://schemas.openxmlformats.org/officeDocument/2006/relationships/image" Target="../media/image6.png"/><Relationship Id="rId4" Type="http://schemas.openxmlformats.org/officeDocument/2006/relationships/image" Target="../media/image5.png"/><Relationship Id="rId9" Type="http://schemas.openxmlformats.org/officeDocument/2006/relationships/image" Target="../media/image9.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file:///\\localhost\Volumes\XRAID\Equipo%20Rojo\EU-OSHA\18-0115%20PPT%20templates%20update\PNG\FONDO-PORTADA-PATRON-EUOSHA-2011-16-9.png" TargetMode="External"/><Relationship Id="rId2" Type="http://schemas.openxmlformats.org/officeDocument/2006/relationships/image" Target="../media/image4.png"/><Relationship Id="rId1" Type="http://schemas.openxmlformats.org/officeDocument/2006/relationships/slideMaster" Target="../slideMasters/slideMaster1.xml"/><Relationship Id="rId6" Type="http://schemas.openxmlformats.org/officeDocument/2006/relationships/image" Target="../media/image2.png"/><Relationship Id="rId5" Type="http://schemas.openxmlformats.org/officeDocument/2006/relationships/image" Target="../media/image6.png"/><Relationship Id="rId4" Type="http://schemas.openxmlformats.org/officeDocument/2006/relationships/image" Target="../media/image5.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5.png"/><Relationship Id="rId7" Type="http://schemas.openxmlformats.org/officeDocument/2006/relationships/image" Target="../media/image13.png"/><Relationship Id="rId2" Type="http://schemas.openxmlformats.org/officeDocument/2006/relationships/image" Target="../media/image11.png"/><Relationship Id="rId1" Type="http://schemas.openxmlformats.org/officeDocument/2006/relationships/slideMaster" Target="../slideMasters/slideMaster2.xml"/><Relationship Id="rId6" Type="http://schemas.openxmlformats.org/officeDocument/2006/relationships/image" Target="../media/image12.jpeg"/><Relationship Id="rId5" Type="http://schemas.openxmlformats.org/officeDocument/2006/relationships/image" Target="../media/image2.png"/><Relationship Id="rId10" Type="http://schemas.openxmlformats.org/officeDocument/2006/relationships/image" Target="../media/image9.png"/><Relationship Id="rId4" Type="http://schemas.openxmlformats.org/officeDocument/2006/relationships/image" Target="../media/image6.png"/><Relationship Id="rId9" Type="http://schemas.openxmlformats.org/officeDocument/2006/relationships/image" Target="../media/image8.jpe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5.png"/><Relationship Id="rId7" Type="http://schemas.openxmlformats.org/officeDocument/2006/relationships/image" Target="file:///\\localhost\Volumes\XRAID\Equipo%20Rojo\EU-OSHA\18-0115%20PPT%20templates%20update\PNG\FONDO-PORTADA-PATRON-EUOSHA-2011-16-9.png" TargetMode="External"/><Relationship Id="rId2" Type="http://schemas.openxmlformats.org/officeDocument/2006/relationships/image" Target="../media/image11.png"/><Relationship Id="rId1" Type="http://schemas.openxmlformats.org/officeDocument/2006/relationships/slideMaster" Target="../slideMasters/slideMaster2.xml"/><Relationship Id="rId6" Type="http://schemas.openxmlformats.org/officeDocument/2006/relationships/image" Target="../media/image4.png"/><Relationship Id="rId5" Type="http://schemas.openxmlformats.org/officeDocument/2006/relationships/image" Target="../media/image2.png"/><Relationship Id="rId4" Type="http://schemas.openxmlformats.org/officeDocument/2006/relationships/image" Target="../media/image6.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p:cSld name="Title Slide">
    <p:spTree>
      <p:nvGrpSpPr>
        <p:cNvPr id="1" name=""/>
        <p:cNvGrpSpPr/>
        <p:nvPr/>
      </p:nvGrpSpPr>
      <p:grpSpPr>
        <a:xfrm>
          <a:off x="0" y="0"/>
          <a:ext cx="0" cy="0"/>
          <a:chOff x="0" y="0"/>
          <a:chExt cx="0" cy="0"/>
        </a:xfrm>
      </p:grpSpPr>
      <p:pic>
        <p:nvPicPr>
          <p:cNvPr id="4" name="FONDO-PORTADA-PATRON-EUOSHA-2011-16-9.png" descr="/Volumes/XRAID/Equipo Rojo/EU-OSHA/18-0115 PPT templates update/PNG/FONDO-PORTADA-PATRON-EUOSHA-2011-16-9.png"/>
          <p:cNvPicPr>
            <a:picLocks noChangeAspect="1"/>
          </p:cNvPicPr>
          <p:nvPr/>
        </p:nvPicPr>
        <p:blipFill>
          <a:blip r:embed="rId2" r:link="rId3"/>
          <a:srcRect/>
          <a:stretch>
            <a:fillRect/>
          </a:stretch>
        </p:blipFill>
        <p:spPr bwMode="auto">
          <a:xfrm>
            <a:off x="0" y="0"/>
            <a:ext cx="9144000" cy="5145088"/>
          </a:xfrm>
          <a:prstGeom prst="rect">
            <a:avLst/>
          </a:prstGeom>
          <a:noFill/>
          <a:ln w="9525">
            <a:noFill/>
            <a:miter lim="800000"/>
            <a:headEnd/>
            <a:tailEnd/>
          </a:ln>
        </p:spPr>
      </p:pic>
      <p:sp>
        <p:nvSpPr>
          <p:cNvPr id="5" name="Slide Number Placeholder 9"/>
          <p:cNvSpPr txBox="1">
            <a:spLocks/>
          </p:cNvSpPr>
          <p:nvPr/>
        </p:nvSpPr>
        <p:spPr>
          <a:xfrm>
            <a:off x="8535988" y="4806950"/>
            <a:ext cx="609600" cy="273050"/>
          </a:xfrm>
          <a:prstGeom prst="rect">
            <a:avLst/>
          </a:prstGeom>
        </p:spPr>
        <p:txBody>
          <a:bodyPr lIns="68580" tIns="34290" rIns="68580" bIns="34290" anchor="ctr"/>
          <a:lstStyle>
            <a:defPPr>
              <a:defRPr lang="en-US"/>
            </a:defPPr>
            <a:lvl1pPr marL="0" algn="r" defTabSz="914400" rtl="0" eaLnBrk="1" latinLnBrk="0" hangingPunct="1">
              <a:defRPr sz="1400" kern="1200">
                <a:solidFill>
                  <a:schemeClr val="tx1"/>
                </a:solidFill>
                <a:latin typeface="Arial" pitchFamily="34" charset="0"/>
                <a:ea typeface="+mn-ea"/>
                <a:cs typeface="Arial" pitchFamily="34" charset="0"/>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fontAlgn="auto">
              <a:spcBef>
                <a:spcPts val="0"/>
              </a:spcBef>
              <a:spcAft>
                <a:spcPts val="0"/>
              </a:spcAft>
              <a:defRPr/>
            </a:pPr>
            <a:endParaRPr lang="en-GB" sz="1050" dirty="0"/>
          </a:p>
        </p:txBody>
      </p:sp>
      <p:pic>
        <p:nvPicPr>
          <p:cNvPr id="6" name="Bild 2" descr="111004_EU-OSHA_PPT_Corporate logo.png"/>
          <p:cNvPicPr>
            <a:picLocks noChangeAspect="1"/>
          </p:cNvPicPr>
          <p:nvPr/>
        </p:nvPicPr>
        <p:blipFill>
          <a:blip r:embed="rId4"/>
          <a:srcRect/>
          <a:stretch>
            <a:fillRect/>
          </a:stretch>
        </p:blipFill>
        <p:spPr bwMode="auto">
          <a:xfrm>
            <a:off x="444500" y="4132263"/>
            <a:ext cx="958850" cy="542925"/>
          </a:xfrm>
          <a:prstGeom prst="rect">
            <a:avLst/>
          </a:prstGeom>
          <a:noFill/>
          <a:ln w="9525">
            <a:noFill/>
            <a:miter lim="800000"/>
            <a:headEnd/>
            <a:tailEnd/>
          </a:ln>
        </p:spPr>
      </p:pic>
      <p:sp>
        <p:nvSpPr>
          <p:cNvPr id="7" name="Textplatzhalter 2"/>
          <p:cNvSpPr txBox="1">
            <a:spLocks/>
          </p:cNvSpPr>
          <p:nvPr/>
        </p:nvSpPr>
        <p:spPr>
          <a:xfrm>
            <a:off x="450850" y="4816475"/>
            <a:ext cx="7439025" cy="246063"/>
          </a:xfrm>
          <a:prstGeom prst="rect">
            <a:avLst/>
          </a:prstGeom>
        </p:spPr>
        <p:txBody>
          <a:bodyPr lIns="0" tIns="0" rIns="0" bIns="0" anchor="ctr"/>
          <a:lstStyle>
            <a:lvl1pPr marL="0" indent="0" algn="l" defTabSz="914400" rtl="0" eaLnBrk="1" latinLnBrk="0" hangingPunct="1">
              <a:spcBef>
                <a:spcPts val="0"/>
              </a:spcBef>
              <a:buFont typeface="Arial" pitchFamily="34" charset="0"/>
              <a:buNone/>
              <a:defRPr sz="900" b="0" i="0" kern="1200" spc="30">
                <a:ln>
                  <a:noFill/>
                </a:ln>
                <a:solidFill>
                  <a:srgbClr val="003399"/>
                </a:solidFill>
                <a:latin typeface="Arial"/>
                <a:ea typeface="+mn-ea"/>
                <a:cs typeface="+mn-cs"/>
              </a:defRPr>
            </a:lvl1pPr>
            <a:lvl2pPr marL="457200" indent="0" algn="l" defTabSz="914400" rtl="0" eaLnBrk="1" latinLnBrk="0" hangingPunct="1">
              <a:spcBef>
                <a:spcPct val="20000"/>
              </a:spcBef>
              <a:buFont typeface="Arial" pitchFamily="34" charset="0"/>
              <a:buNone/>
              <a:defRPr sz="1800" kern="1200">
                <a:solidFill>
                  <a:schemeClr val="tx1">
                    <a:tint val="75000"/>
                  </a:schemeClr>
                </a:solidFill>
                <a:latin typeface="+mn-lt"/>
                <a:ea typeface="+mn-ea"/>
                <a:cs typeface="+mn-cs"/>
              </a:defRPr>
            </a:lvl2pPr>
            <a:lvl3pPr marL="914400" indent="0" algn="l" defTabSz="914400" rtl="0" eaLnBrk="1" latinLnBrk="0" hangingPunct="1">
              <a:spcBef>
                <a:spcPct val="20000"/>
              </a:spcBef>
              <a:buFont typeface="Arial" pitchFamily="34" charset="0"/>
              <a:buNone/>
              <a:defRPr sz="1600" kern="1200">
                <a:solidFill>
                  <a:schemeClr val="tx1">
                    <a:tint val="75000"/>
                  </a:schemeClr>
                </a:solidFill>
                <a:latin typeface="+mn-lt"/>
                <a:ea typeface="+mn-ea"/>
                <a:cs typeface="+mn-cs"/>
              </a:defRPr>
            </a:lvl3pPr>
            <a:lvl4pPr marL="13716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4pPr>
            <a:lvl5pPr marL="18288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5pPr>
            <a:lvl6pPr marL="22860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6pPr>
            <a:lvl7pPr marL="27432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7pPr>
            <a:lvl8pPr marL="32004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8pPr>
            <a:lvl9pPr marL="36576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9pPr>
          </a:lstStyle>
          <a:p>
            <a:pPr fontAlgn="auto">
              <a:spcAft>
                <a:spcPts val="0"/>
              </a:spcAft>
              <a:defRPr/>
            </a:pPr>
            <a:r>
              <a:rPr lang="en-GB" sz="675" dirty="0"/>
              <a:t>Safety and health at work is everyone’s concern. It’s good for you. It’s good for business.</a:t>
            </a:r>
          </a:p>
        </p:txBody>
      </p:sp>
      <p:pic>
        <p:nvPicPr>
          <p:cNvPr id="8" name="Bild 4" descr="111004_EU-OSHA_PPT_EU logo.png"/>
          <p:cNvPicPr>
            <a:picLocks noChangeAspect="1"/>
          </p:cNvPicPr>
          <p:nvPr/>
        </p:nvPicPr>
        <p:blipFill>
          <a:blip r:embed="rId5"/>
          <a:srcRect/>
          <a:stretch>
            <a:fillRect/>
          </a:stretch>
        </p:blipFill>
        <p:spPr bwMode="auto">
          <a:xfrm>
            <a:off x="4275138" y="4430713"/>
            <a:ext cx="368300" cy="244475"/>
          </a:xfrm>
          <a:prstGeom prst="rect">
            <a:avLst/>
          </a:prstGeom>
          <a:noFill/>
          <a:ln w="9525">
            <a:noFill/>
            <a:miter lim="800000"/>
            <a:headEnd/>
            <a:tailEnd/>
          </a:ln>
        </p:spPr>
      </p:pic>
      <p:pic>
        <p:nvPicPr>
          <p:cNvPr id="9" name="Bild 5" descr="111004_EU-OSHA_PPT_HW logo.png"/>
          <p:cNvPicPr>
            <a:picLocks noChangeAspect="1"/>
          </p:cNvPicPr>
          <p:nvPr/>
        </p:nvPicPr>
        <p:blipFill>
          <a:blip r:embed="rId6"/>
          <a:srcRect/>
          <a:stretch>
            <a:fillRect/>
          </a:stretch>
        </p:blipFill>
        <p:spPr bwMode="auto">
          <a:xfrm>
            <a:off x="7596188" y="4213225"/>
            <a:ext cx="508000" cy="474663"/>
          </a:xfrm>
          <a:prstGeom prst="rect">
            <a:avLst/>
          </a:prstGeom>
          <a:noFill/>
          <a:ln w="9525">
            <a:noFill/>
            <a:miter lim="800000"/>
            <a:headEnd/>
            <a:tailEnd/>
          </a:ln>
        </p:spPr>
      </p:pic>
      <p:pic>
        <p:nvPicPr>
          <p:cNvPr id="10" name="Picture 14"/>
          <p:cNvPicPr>
            <a:picLocks noChangeAspect="1"/>
          </p:cNvPicPr>
          <p:nvPr userDrawn="1"/>
        </p:nvPicPr>
        <p:blipFill>
          <a:blip r:embed="rId7"/>
          <a:srcRect/>
          <a:stretch>
            <a:fillRect/>
          </a:stretch>
        </p:blipFill>
        <p:spPr bwMode="auto">
          <a:xfrm>
            <a:off x="8442325" y="-34925"/>
            <a:ext cx="695325" cy="5210175"/>
          </a:xfrm>
          <a:prstGeom prst="rect">
            <a:avLst/>
          </a:prstGeom>
          <a:noFill/>
          <a:ln w="9525">
            <a:noFill/>
            <a:miter lim="800000"/>
            <a:headEnd/>
            <a:tailEnd/>
          </a:ln>
        </p:spPr>
      </p:pic>
      <p:pic>
        <p:nvPicPr>
          <p:cNvPr id="11" name="Picture 3"/>
          <p:cNvPicPr>
            <a:picLocks noChangeAspect="1"/>
          </p:cNvPicPr>
          <p:nvPr userDrawn="1"/>
        </p:nvPicPr>
        <p:blipFill>
          <a:blip r:embed="rId8"/>
          <a:srcRect/>
          <a:stretch>
            <a:fillRect/>
          </a:stretch>
        </p:blipFill>
        <p:spPr bwMode="auto">
          <a:xfrm>
            <a:off x="0" y="0"/>
            <a:ext cx="9144000" cy="5143500"/>
          </a:xfrm>
          <a:prstGeom prst="rect">
            <a:avLst/>
          </a:prstGeom>
          <a:noFill/>
          <a:ln w="9525">
            <a:noFill/>
            <a:miter lim="800000"/>
            <a:headEnd/>
            <a:tailEnd/>
          </a:ln>
        </p:spPr>
      </p:pic>
      <p:pic>
        <p:nvPicPr>
          <p:cNvPr id="12" name="Picture 11"/>
          <p:cNvPicPr>
            <a:picLocks noChangeAspect="1"/>
          </p:cNvPicPr>
          <p:nvPr userDrawn="1"/>
        </p:nvPicPr>
        <p:blipFill>
          <a:blip r:embed="rId7"/>
          <a:srcRect/>
          <a:stretch>
            <a:fillRect/>
          </a:stretch>
        </p:blipFill>
        <p:spPr bwMode="auto">
          <a:xfrm>
            <a:off x="8442325" y="0"/>
            <a:ext cx="695325" cy="5208588"/>
          </a:xfrm>
          <a:prstGeom prst="rect">
            <a:avLst/>
          </a:prstGeom>
          <a:noFill/>
          <a:ln w="9525">
            <a:noFill/>
            <a:miter lim="800000"/>
            <a:headEnd/>
            <a:tailEnd/>
          </a:ln>
        </p:spPr>
      </p:pic>
      <p:pic>
        <p:nvPicPr>
          <p:cNvPr id="14" name="Picture 2"/>
          <p:cNvPicPr>
            <a:picLocks noChangeAspect="1"/>
          </p:cNvPicPr>
          <p:nvPr userDrawn="1"/>
        </p:nvPicPr>
        <p:blipFill>
          <a:blip r:embed="rId9"/>
          <a:srcRect l="81898" r="7864"/>
          <a:stretch>
            <a:fillRect/>
          </a:stretch>
        </p:blipFill>
        <p:spPr bwMode="auto">
          <a:xfrm>
            <a:off x="8243888" y="0"/>
            <a:ext cx="936625" cy="5143500"/>
          </a:xfrm>
          <a:prstGeom prst="rect">
            <a:avLst/>
          </a:prstGeom>
          <a:noFill/>
          <a:ln w="9525">
            <a:noFill/>
            <a:miter lim="800000"/>
            <a:headEnd/>
            <a:tailEnd/>
          </a:ln>
        </p:spPr>
      </p:pic>
      <p:sp>
        <p:nvSpPr>
          <p:cNvPr id="2" name="Title 1"/>
          <p:cNvSpPr>
            <a:spLocks noGrp="1"/>
          </p:cNvSpPr>
          <p:nvPr>
            <p:ph type="title"/>
          </p:nvPr>
        </p:nvSpPr>
        <p:spPr>
          <a:xfrm>
            <a:off x="450000" y="2673000"/>
            <a:ext cx="7646400" cy="696600"/>
          </a:xfrm>
        </p:spPr>
        <p:txBody>
          <a:bodyPr lIns="0" tIns="0" rIns="0" bIns="0" anchor="t"/>
          <a:lstStyle>
            <a:lvl1pPr algn="l">
              <a:defRPr sz="2400" b="1" i="0" cap="none" baseline="0"/>
            </a:lvl1pPr>
          </a:lstStyle>
          <a:p>
            <a:r>
              <a:rPr lang="en-GB" dirty="0"/>
              <a:t>Click to edit Master title style</a:t>
            </a:r>
            <a:endParaRPr lang="en-US" dirty="0"/>
          </a:p>
        </p:txBody>
      </p:sp>
      <p:sp>
        <p:nvSpPr>
          <p:cNvPr id="13" name="Subtitle 2"/>
          <p:cNvSpPr>
            <a:spLocks noGrp="1"/>
          </p:cNvSpPr>
          <p:nvPr>
            <p:ph type="subTitle" idx="10"/>
          </p:nvPr>
        </p:nvSpPr>
        <p:spPr>
          <a:xfrm>
            <a:off x="450000" y="3469500"/>
            <a:ext cx="7646400" cy="506406"/>
          </a:xfrm>
        </p:spPr>
        <p:txBody>
          <a:bodyPr lIns="0" tIns="0" rIns="0" bIns="0"/>
          <a:lstStyle>
            <a:lvl1pPr marL="0" indent="0" algn="l">
              <a:buNone/>
              <a:defRPr sz="1350" baseline="0">
                <a:solidFill>
                  <a:schemeClr val="tx2"/>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GB" dirty="0"/>
              <a:t>Click to edit Master subtitle style</a:t>
            </a:r>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a:t>Click to edit Master title style</a:t>
            </a:r>
            <a:endParaRPr lang="en-US" dirty="0"/>
          </a:p>
        </p:txBody>
      </p:sp>
      <p:sp>
        <p:nvSpPr>
          <p:cNvPr id="7" name="Content Placeholder 2"/>
          <p:cNvSpPr>
            <a:spLocks noGrp="1"/>
          </p:cNvSpPr>
          <p:nvPr>
            <p:ph sz="half" idx="1"/>
          </p:nvPr>
        </p:nvSpPr>
        <p:spPr>
          <a:xfrm>
            <a:off x="450000" y="837000"/>
            <a:ext cx="7560000" cy="3645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GB" dirty="0"/>
              <a:t>Click to edit Master text styles</a:t>
            </a:r>
          </a:p>
          <a:p>
            <a:pPr lvl="1"/>
            <a:r>
              <a:rPr lang="en-GB" dirty="0"/>
              <a:t>Second level</a:t>
            </a:r>
          </a:p>
          <a:p>
            <a:pPr lvl="2"/>
            <a:r>
              <a:rPr lang="en-GB" dirty="0"/>
              <a:t>Third level</a:t>
            </a:r>
          </a:p>
          <a:p>
            <a:pPr lvl="3"/>
            <a:r>
              <a:rPr lang="en-GB" dirty="0"/>
              <a:t>Fourth level</a:t>
            </a:r>
          </a:p>
          <a:p>
            <a:pPr lvl="4"/>
            <a:r>
              <a:rPr lang="en-GB" dirty="0"/>
              <a:t>Fifth level</a:t>
            </a:r>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p:cSld name="Header Section">
    <p:spTree>
      <p:nvGrpSpPr>
        <p:cNvPr id="1" name=""/>
        <p:cNvGrpSpPr/>
        <p:nvPr/>
      </p:nvGrpSpPr>
      <p:grpSpPr>
        <a:xfrm>
          <a:off x="0" y="0"/>
          <a:ext cx="0" cy="0"/>
          <a:chOff x="0" y="0"/>
          <a:chExt cx="0" cy="0"/>
        </a:xfrm>
      </p:grpSpPr>
      <p:pic>
        <p:nvPicPr>
          <p:cNvPr id="4" name="FONDO-PORTADA-PATRON-EUOSHA-2011-16-9.png" descr="/Volumes/XRAID/Equipo Rojo/EU-OSHA/18-0115 PPT templates update/PNG/FONDO-PORTADA-PATRON-EUOSHA-2011-16-9.png"/>
          <p:cNvPicPr>
            <a:picLocks noChangeAspect="1"/>
          </p:cNvPicPr>
          <p:nvPr userDrawn="1"/>
        </p:nvPicPr>
        <p:blipFill>
          <a:blip r:embed="rId2" r:link="rId3"/>
          <a:srcRect/>
          <a:stretch>
            <a:fillRect/>
          </a:stretch>
        </p:blipFill>
        <p:spPr bwMode="auto">
          <a:xfrm>
            <a:off x="0" y="0"/>
            <a:ext cx="9144000" cy="5145088"/>
          </a:xfrm>
          <a:prstGeom prst="rect">
            <a:avLst/>
          </a:prstGeom>
          <a:noFill/>
          <a:ln w="9525">
            <a:noFill/>
            <a:miter lim="800000"/>
            <a:headEnd/>
            <a:tailEnd/>
          </a:ln>
        </p:spPr>
      </p:pic>
      <p:sp>
        <p:nvSpPr>
          <p:cNvPr id="5" name="Slide Number Placeholder 9"/>
          <p:cNvSpPr txBox="1">
            <a:spLocks/>
          </p:cNvSpPr>
          <p:nvPr/>
        </p:nvSpPr>
        <p:spPr>
          <a:xfrm>
            <a:off x="8535988" y="4806950"/>
            <a:ext cx="609600" cy="273050"/>
          </a:xfrm>
          <a:prstGeom prst="rect">
            <a:avLst/>
          </a:prstGeom>
        </p:spPr>
        <p:txBody>
          <a:bodyPr lIns="68580" tIns="34290" rIns="68580" bIns="34290" anchor="ctr"/>
          <a:lstStyle>
            <a:defPPr>
              <a:defRPr lang="en-US"/>
            </a:defPPr>
            <a:lvl1pPr marL="0" algn="r" defTabSz="914400" rtl="0" eaLnBrk="1" latinLnBrk="0" hangingPunct="1">
              <a:defRPr sz="1400" kern="1200">
                <a:solidFill>
                  <a:schemeClr val="tx1"/>
                </a:solidFill>
                <a:latin typeface="Arial" pitchFamily="34" charset="0"/>
                <a:ea typeface="+mn-ea"/>
                <a:cs typeface="Arial" pitchFamily="34" charset="0"/>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fontAlgn="auto">
              <a:spcBef>
                <a:spcPts val="0"/>
              </a:spcBef>
              <a:spcAft>
                <a:spcPts val="0"/>
              </a:spcAft>
              <a:defRPr/>
            </a:pPr>
            <a:endParaRPr lang="en-GB" sz="1050" dirty="0"/>
          </a:p>
        </p:txBody>
      </p:sp>
      <p:sp>
        <p:nvSpPr>
          <p:cNvPr id="6" name="Textplatzhalter 2"/>
          <p:cNvSpPr txBox="1">
            <a:spLocks/>
          </p:cNvSpPr>
          <p:nvPr/>
        </p:nvSpPr>
        <p:spPr>
          <a:xfrm>
            <a:off x="450850" y="4816475"/>
            <a:ext cx="7439025" cy="246063"/>
          </a:xfrm>
          <a:prstGeom prst="rect">
            <a:avLst/>
          </a:prstGeom>
        </p:spPr>
        <p:txBody>
          <a:bodyPr lIns="0" tIns="0" rIns="0" bIns="0" anchor="ctr"/>
          <a:lstStyle>
            <a:lvl1pPr marL="0" indent="0" algn="l" defTabSz="914400" rtl="0" eaLnBrk="1" latinLnBrk="0" hangingPunct="1">
              <a:spcBef>
                <a:spcPts val="0"/>
              </a:spcBef>
              <a:buFont typeface="Arial" pitchFamily="34" charset="0"/>
              <a:buNone/>
              <a:defRPr sz="900" b="0" i="0" kern="1200" spc="30">
                <a:ln>
                  <a:noFill/>
                </a:ln>
                <a:solidFill>
                  <a:srgbClr val="003399"/>
                </a:solidFill>
                <a:latin typeface="Arial"/>
                <a:ea typeface="+mn-ea"/>
                <a:cs typeface="+mn-cs"/>
              </a:defRPr>
            </a:lvl1pPr>
            <a:lvl2pPr marL="457200" indent="0" algn="l" defTabSz="914400" rtl="0" eaLnBrk="1" latinLnBrk="0" hangingPunct="1">
              <a:spcBef>
                <a:spcPct val="20000"/>
              </a:spcBef>
              <a:buFont typeface="Arial" pitchFamily="34" charset="0"/>
              <a:buNone/>
              <a:defRPr sz="1800" kern="1200">
                <a:solidFill>
                  <a:schemeClr val="tx1">
                    <a:tint val="75000"/>
                  </a:schemeClr>
                </a:solidFill>
                <a:latin typeface="+mn-lt"/>
                <a:ea typeface="+mn-ea"/>
                <a:cs typeface="+mn-cs"/>
              </a:defRPr>
            </a:lvl2pPr>
            <a:lvl3pPr marL="914400" indent="0" algn="l" defTabSz="914400" rtl="0" eaLnBrk="1" latinLnBrk="0" hangingPunct="1">
              <a:spcBef>
                <a:spcPct val="20000"/>
              </a:spcBef>
              <a:buFont typeface="Arial" pitchFamily="34" charset="0"/>
              <a:buNone/>
              <a:defRPr sz="1600" kern="1200">
                <a:solidFill>
                  <a:schemeClr val="tx1">
                    <a:tint val="75000"/>
                  </a:schemeClr>
                </a:solidFill>
                <a:latin typeface="+mn-lt"/>
                <a:ea typeface="+mn-ea"/>
                <a:cs typeface="+mn-cs"/>
              </a:defRPr>
            </a:lvl3pPr>
            <a:lvl4pPr marL="13716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4pPr>
            <a:lvl5pPr marL="18288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5pPr>
            <a:lvl6pPr marL="22860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6pPr>
            <a:lvl7pPr marL="27432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7pPr>
            <a:lvl8pPr marL="32004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8pPr>
            <a:lvl9pPr marL="36576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9pPr>
          </a:lstStyle>
          <a:p>
            <a:pPr fontAlgn="auto">
              <a:spcAft>
                <a:spcPts val="0"/>
              </a:spcAft>
              <a:defRPr/>
            </a:pPr>
            <a:r>
              <a:rPr lang="en-GB" sz="675" dirty="0"/>
              <a:t>Safety and health at work is everyone’s concern. It’s good for you. It’s good for business.</a:t>
            </a:r>
          </a:p>
        </p:txBody>
      </p:sp>
      <p:pic>
        <p:nvPicPr>
          <p:cNvPr id="7" name="Bild 2" descr="111004_EU-OSHA_PPT_Corporate logo.png"/>
          <p:cNvPicPr>
            <a:picLocks noChangeAspect="1"/>
          </p:cNvPicPr>
          <p:nvPr/>
        </p:nvPicPr>
        <p:blipFill>
          <a:blip r:embed="rId4"/>
          <a:srcRect/>
          <a:stretch>
            <a:fillRect/>
          </a:stretch>
        </p:blipFill>
        <p:spPr bwMode="auto">
          <a:xfrm>
            <a:off x="444500" y="4132263"/>
            <a:ext cx="1031875" cy="542925"/>
          </a:xfrm>
          <a:prstGeom prst="rect">
            <a:avLst/>
          </a:prstGeom>
          <a:noFill/>
          <a:ln w="9525">
            <a:noFill/>
            <a:miter lim="800000"/>
            <a:headEnd/>
            <a:tailEnd/>
          </a:ln>
        </p:spPr>
      </p:pic>
      <p:pic>
        <p:nvPicPr>
          <p:cNvPr id="8" name="Bild 4" descr="111004_EU-OSHA_PPT_EU logo.png"/>
          <p:cNvPicPr>
            <a:picLocks noChangeAspect="1"/>
          </p:cNvPicPr>
          <p:nvPr/>
        </p:nvPicPr>
        <p:blipFill>
          <a:blip r:embed="rId5"/>
          <a:srcRect/>
          <a:stretch>
            <a:fillRect/>
          </a:stretch>
        </p:blipFill>
        <p:spPr bwMode="auto">
          <a:xfrm>
            <a:off x="4275138" y="4430713"/>
            <a:ext cx="368300" cy="244475"/>
          </a:xfrm>
          <a:prstGeom prst="rect">
            <a:avLst/>
          </a:prstGeom>
          <a:noFill/>
          <a:ln w="9525">
            <a:noFill/>
            <a:miter lim="800000"/>
            <a:headEnd/>
            <a:tailEnd/>
          </a:ln>
        </p:spPr>
      </p:pic>
      <p:pic>
        <p:nvPicPr>
          <p:cNvPr id="9" name="Bild 5" descr="111004_EU-OSHA_PPT_HW logo.png"/>
          <p:cNvPicPr>
            <a:picLocks noChangeAspect="1"/>
          </p:cNvPicPr>
          <p:nvPr/>
        </p:nvPicPr>
        <p:blipFill>
          <a:blip r:embed="rId6"/>
          <a:srcRect/>
          <a:stretch>
            <a:fillRect/>
          </a:stretch>
        </p:blipFill>
        <p:spPr bwMode="auto">
          <a:xfrm>
            <a:off x="7596188" y="4213225"/>
            <a:ext cx="508000" cy="474663"/>
          </a:xfrm>
          <a:prstGeom prst="rect">
            <a:avLst/>
          </a:prstGeom>
          <a:noFill/>
          <a:ln w="9525">
            <a:noFill/>
            <a:miter lim="800000"/>
            <a:headEnd/>
            <a:tailEnd/>
          </a:ln>
        </p:spPr>
      </p:pic>
      <p:sp>
        <p:nvSpPr>
          <p:cNvPr id="2" name="Title 1"/>
          <p:cNvSpPr>
            <a:spLocks noGrp="1"/>
          </p:cNvSpPr>
          <p:nvPr>
            <p:ph type="ctrTitle"/>
          </p:nvPr>
        </p:nvSpPr>
        <p:spPr>
          <a:xfrm>
            <a:off x="450000" y="1020600"/>
            <a:ext cx="7646400" cy="1096200"/>
          </a:xfrm>
        </p:spPr>
        <p:txBody>
          <a:bodyPr lIns="0" tIns="0" rIns="0" bIns="0" anchor="t"/>
          <a:lstStyle>
            <a:lvl1pPr>
              <a:defRPr sz="2400" baseline="0"/>
            </a:lvl1pPr>
          </a:lstStyle>
          <a:p>
            <a:r>
              <a:rPr lang="en-GB" dirty="0"/>
              <a:t>Click to edit Master title style</a:t>
            </a:r>
            <a:endParaRPr lang="en-US" dirty="0"/>
          </a:p>
        </p:txBody>
      </p:sp>
      <p:sp>
        <p:nvSpPr>
          <p:cNvPr id="3" name="Subtitle 2"/>
          <p:cNvSpPr>
            <a:spLocks noGrp="1"/>
          </p:cNvSpPr>
          <p:nvPr>
            <p:ph type="subTitle" idx="1"/>
          </p:nvPr>
        </p:nvSpPr>
        <p:spPr>
          <a:xfrm>
            <a:off x="878400" y="2430000"/>
            <a:ext cx="7214400" cy="951840"/>
          </a:xfrm>
        </p:spPr>
        <p:txBody>
          <a:bodyPr lIns="0" tIns="0" rIns="0" bIns="0"/>
          <a:lstStyle>
            <a:lvl1pPr marL="0" indent="0" algn="l">
              <a:buNone/>
              <a:defRPr sz="1350" baseline="0">
                <a:solidFill>
                  <a:schemeClr val="tx2"/>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GB" dirty="0"/>
              <a:t>Click to edit Master subtitle style</a:t>
            </a:r>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0000" y="135000"/>
            <a:ext cx="7560000" cy="367200"/>
          </a:xfrm>
        </p:spPr>
        <p:txBody>
          <a:bodyPr/>
          <a:lstStyle/>
          <a:p>
            <a:r>
              <a:rPr lang="en-GB" dirty="0"/>
              <a:t>Click to edit Master title style</a:t>
            </a:r>
            <a:endParaRPr lang="en-US" dirty="0"/>
          </a:p>
        </p:txBody>
      </p:sp>
      <p:sp>
        <p:nvSpPr>
          <p:cNvPr id="3" name="Content Placeholder 2"/>
          <p:cNvSpPr>
            <a:spLocks noGrp="1"/>
          </p:cNvSpPr>
          <p:nvPr>
            <p:ph sz="half" idx="1"/>
          </p:nvPr>
        </p:nvSpPr>
        <p:spPr>
          <a:xfrm>
            <a:off x="449999" y="836999"/>
            <a:ext cx="3600000" cy="3645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GB" dirty="0"/>
              <a:t>Click to edit Master text styles</a:t>
            </a:r>
          </a:p>
          <a:p>
            <a:pPr lvl="1"/>
            <a:r>
              <a:rPr lang="en-GB" dirty="0"/>
              <a:t>Second level</a:t>
            </a:r>
          </a:p>
          <a:p>
            <a:pPr lvl="2"/>
            <a:r>
              <a:rPr lang="en-GB" dirty="0"/>
              <a:t>Third level</a:t>
            </a:r>
          </a:p>
          <a:p>
            <a:pPr lvl="3"/>
            <a:r>
              <a:rPr lang="en-GB" dirty="0"/>
              <a:t>Fourth level</a:t>
            </a:r>
          </a:p>
          <a:p>
            <a:pPr lvl="4"/>
            <a:r>
              <a:rPr lang="en-GB" dirty="0"/>
              <a:t>Fifth level</a:t>
            </a:r>
            <a:endParaRPr lang="en-US" dirty="0"/>
          </a:p>
        </p:txBody>
      </p:sp>
      <p:sp>
        <p:nvSpPr>
          <p:cNvPr id="4" name="Content Placeholder 3"/>
          <p:cNvSpPr>
            <a:spLocks noGrp="1"/>
          </p:cNvSpPr>
          <p:nvPr>
            <p:ph sz="half" idx="2"/>
          </p:nvPr>
        </p:nvSpPr>
        <p:spPr>
          <a:xfrm>
            <a:off x="4410000" y="837000"/>
            <a:ext cx="3600000" cy="3645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GB" dirty="0"/>
              <a:t>Click to edit Master title style</a:t>
            </a:r>
            <a:endParaRPr lang="en-US" dirty="0"/>
          </a:p>
        </p:txBody>
      </p:sp>
      <p:sp>
        <p:nvSpPr>
          <p:cNvPr id="3" name="Text Placeholder 2"/>
          <p:cNvSpPr>
            <a:spLocks noGrp="1"/>
          </p:cNvSpPr>
          <p:nvPr>
            <p:ph type="body" idx="1"/>
          </p:nvPr>
        </p:nvSpPr>
        <p:spPr>
          <a:xfrm>
            <a:off x="450000" y="837000"/>
            <a:ext cx="3600000" cy="405000"/>
          </a:xfrm>
        </p:spPr>
        <p:txBody>
          <a:bodyPr anchor="b">
            <a:noAutofit/>
          </a:bodyPr>
          <a:lstStyle>
            <a:lvl1pPr marL="0" indent="0">
              <a:buNone/>
              <a:defRPr sz="1500" b="0"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GB"/>
              <a:t>Click to edit Master text styles</a:t>
            </a:r>
          </a:p>
        </p:txBody>
      </p:sp>
      <p:sp>
        <p:nvSpPr>
          <p:cNvPr id="4" name="Content Placeholder 3"/>
          <p:cNvSpPr>
            <a:spLocks noGrp="1"/>
          </p:cNvSpPr>
          <p:nvPr>
            <p:ph sz="half" idx="2"/>
          </p:nvPr>
        </p:nvSpPr>
        <p:spPr>
          <a:xfrm>
            <a:off x="449999" y="1241999"/>
            <a:ext cx="3600000" cy="3240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5" name="Text Placeholder 4"/>
          <p:cNvSpPr>
            <a:spLocks noGrp="1"/>
          </p:cNvSpPr>
          <p:nvPr>
            <p:ph type="body" sz="quarter" idx="3"/>
          </p:nvPr>
        </p:nvSpPr>
        <p:spPr>
          <a:xfrm>
            <a:off x="4410000" y="837000"/>
            <a:ext cx="3600000" cy="405000"/>
          </a:xfrm>
        </p:spPr>
        <p:txBody>
          <a:bodyPr anchor="b">
            <a:noAutofit/>
          </a:bodyPr>
          <a:lstStyle>
            <a:lvl1pPr marL="0" indent="0">
              <a:buNone/>
              <a:defRPr sz="1500" b="0"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GB"/>
              <a:t>Click to edit Master text styles</a:t>
            </a:r>
          </a:p>
        </p:txBody>
      </p:sp>
      <p:sp>
        <p:nvSpPr>
          <p:cNvPr id="6" name="Content Placeholder 5"/>
          <p:cNvSpPr>
            <a:spLocks noGrp="1"/>
          </p:cNvSpPr>
          <p:nvPr>
            <p:ph sz="quarter" idx="4"/>
          </p:nvPr>
        </p:nvSpPr>
        <p:spPr>
          <a:xfrm>
            <a:off x="4410000" y="1242000"/>
            <a:ext cx="3600000" cy="3240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a:t>Click to edit Master title style</a:t>
            </a:r>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0000" y="135000"/>
            <a:ext cx="7560000" cy="405000"/>
          </a:xfrm>
        </p:spPr>
        <p:txBody>
          <a:bodyPr anchor="b"/>
          <a:lstStyle>
            <a:lvl1pPr algn="l">
              <a:defRPr sz="1800" b="1" i="0" baseline="0"/>
            </a:lvl1pPr>
          </a:lstStyle>
          <a:p>
            <a:r>
              <a:rPr lang="en-GB"/>
              <a:t>Click to edit Master title style</a:t>
            </a:r>
            <a:endParaRPr lang="en-US" dirty="0"/>
          </a:p>
        </p:txBody>
      </p:sp>
      <p:sp>
        <p:nvSpPr>
          <p:cNvPr id="3" name="Content Placeholder 2"/>
          <p:cNvSpPr>
            <a:spLocks noGrp="1"/>
          </p:cNvSpPr>
          <p:nvPr>
            <p:ph idx="1"/>
          </p:nvPr>
        </p:nvSpPr>
        <p:spPr>
          <a:xfrm>
            <a:off x="3690001" y="837000"/>
            <a:ext cx="4279869" cy="3645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dirty="0"/>
          </a:p>
        </p:txBody>
      </p:sp>
      <p:sp>
        <p:nvSpPr>
          <p:cNvPr id="4" name="Text Placeholder 3"/>
          <p:cNvSpPr>
            <a:spLocks noGrp="1"/>
          </p:cNvSpPr>
          <p:nvPr>
            <p:ph type="body" sz="half" idx="2"/>
          </p:nvPr>
        </p:nvSpPr>
        <p:spPr>
          <a:xfrm>
            <a:off x="450000" y="837000"/>
            <a:ext cx="2880000" cy="3645000"/>
          </a:xfrm>
        </p:spPr>
        <p:txBody>
          <a:bodyPr/>
          <a:lstStyle>
            <a:lvl1pPr marL="0" indent="0">
              <a:buNone/>
              <a:defRPr sz="90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GB"/>
              <a:t>Click to edit Master text styles</a:t>
            </a: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0000" y="837000"/>
            <a:ext cx="4049992" cy="675000"/>
          </a:xfrm>
        </p:spPr>
        <p:txBody>
          <a:bodyPr anchor="b">
            <a:normAutofit/>
          </a:bodyPr>
          <a:lstStyle>
            <a:lvl1pPr algn="l">
              <a:defRPr sz="1800" b="1" i="0" baseline="0"/>
            </a:lvl1pPr>
          </a:lstStyle>
          <a:p>
            <a:r>
              <a:rPr lang="en-GB"/>
              <a:t>Click to edit Master title style</a:t>
            </a:r>
            <a:endParaRPr lang="en-US" dirty="0"/>
          </a:p>
        </p:txBody>
      </p:sp>
      <p:sp>
        <p:nvSpPr>
          <p:cNvPr id="4" name="Text Placeholder 3"/>
          <p:cNvSpPr>
            <a:spLocks noGrp="1"/>
          </p:cNvSpPr>
          <p:nvPr>
            <p:ph type="body" sz="half" idx="2"/>
          </p:nvPr>
        </p:nvSpPr>
        <p:spPr>
          <a:xfrm>
            <a:off x="449999" y="1512000"/>
            <a:ext cx="4050000" cy="2970000"/>
          </a:xfrm>
        </p:spPr>
        <p:txBody>
          <a:bodyPr/>
          <a:lstStyle>
            <a:lvl1pPr marL="0" indent="0">
              <a:buNone/>
              <a:defRPr sz="90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GB"/>
              <a:t>Click to edit Master text styles</a:t>
            </a:r>
          </a:p>
        </p:txBody>
      </p:sp>
      <p:sp>
        <p:nvSpPr>
          <p:cNvPr id="18" name="Picture Placeholder 17"/>
          <p:cNvSpPr>
            <a:spLocks noGrp="1"/>
          </p:cNvSpPr>
          <p:nvPr>
            <p:ph type="pic" sz="quarter" idx="14"/>
          </p:nvPr>
        </p:nvSpPr>
        <p:spPr>
          <a:xfrm>
            <a:off x="4876800" y="1200150"/>
            <a:ext cx="3429000" cy="2571750"/>
          </a:xfrm>
          <a:prstGeom prst="ellipse">
            <a:avLst/>
          </a:prstGeom>
          <a:ln w="76200">
            <a:noFill/>
          </a:ln>
        </p:spPr>
        <p:txBody>
          <a:bodyPr rtlCol="0">
            <a:normAutofit/>
          </a:bodyPr>
          <a:lstStyle/>
          <a:p>
            <a:pPr lvl="0"/>
            <a:r>
              <a:rPr lang="en-GB" noProof="0" dirty="0"/>
              <a:t>Drag picture to placeholder or click icon to add</a:t>
            </a:r>
            <a:endParaRPr lang="en-US" noProof="0"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a:t>Click to edit Master title style</a:t>
            </a:r>
            <a:endParaRPr lang="en-US"/>
          </a:p>
        </p:txBody>
      </p:sp>
      <p:sp>
        <p:nvSpPr>
          <p:cNvPr id="3" name="Vertical Text Placeholder 2"/>
          <p:cNvSpPr>
            <a:spLocks noGrp="1"/>
          </p:cNvSpPr>
          <p:nvPr>
            <p:ph type="body" orient="vert" idx="1"/>
          </p:nvPr>
        </p:nvSpPr>
        <p:spPr>
          <a:xfrm>
            <a:off x="450000" y="837000"/>
            <a:ext cx="7560000" cy="3645000"/>
          </a:xfrm>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527820" y="837000"/>
            <a:ext cx="489600" cy="3645000"/>
          </a:xfrm>
        </p:spPr>
        <p:txBody>
          <a:bodyPr vert="eaVert"/>
          <a:lstStyle/>
          <a:p>
            <a:r>
              <a:rPr lang="en-GB"/>
              <a:t>Click to edit Master title style</a:t>
            </a:r>
            <a:endParaRPr lang="en-US" dirty="0"/>
          </a:p>
        </p:txBody>
      </p:sp>
      <p:sp>
        <p:nvSpPr>
          <p:cNvPr id="3" name="Vertical Text Placeholder 2"/>
          <p:cNvSpPr>
            <a:spLocks noGrp="1"/>
          </p:cNvSpPr>
          <p:nvPr>
            <p:ph type="body" orient="vert" idx="1"/>
          </p:nvPr>
        </p:nvSpPr>
        <p:spPr>
          <a:xfrm>
            <a:off x="450000" y="837000"/>
            <a:ext cx="6642280" cy="3645000"/>
          </a:xfrm>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reserve="1">
  <p:cSld name="Title Slide">
    <p:spTree>
      <p:nvGrpSpPr>
        <p:cNvPr id="1" name=""/>
        <p:cNvGrpSpPr/>
        <p:nvPr/>
      </p:nvGrpSpPr>
      <p:grpSpPr>
        <a:xfrm>
          <a:off x="0" y="0"/>
          <a:ext cx="0" cy="0"/>
          <a:chOff x="0" y="0"/>
          <a:chExt cx="0" cy="0"/>
        </a:xfrm>
      </p:grpSpPr>
      <p:pic>
        <p:nvPicPr>
          <p:cNvPr id="4" name="FONDO-PORTADA-PATRON-EUOSHA-2011-16-9.png"/>
          <p:cNvPicPr>
            <a:picLocks noChangeAspect="1"/>
          </p:cNvPicPr>
          <p:nvPr/>
        </p:nvPicPr>
        <p:blipFill>
          <a:blip r:embed="rId2"/>
          <a:srcRect/>
          <a:stretch>
            <a:fillRect/>
          </a:stretch>
        </p:blipFill>
        <p:spPr bwMode="auto">
          <a:xfrm>
            <a:off x="0" y="3175"/>
            <a:ext cx="9144000" cy="5138738"/>
          </a:xfrm>
          <a:prstGeom prst="rect">
            <a:avLst/>
          </a:prstGeom>
          <a:noFill/>
          <a:ln w="9525">
            <a:noFill/>
            <a:miter lim="800000"/>
            <a:headEnd/>
            <a:tailEnd/>
          </a:ln>
        </p:spPr>
      </p:pic>
      <p:sp>
        <p:nvSpPr>
          <p:cNvPr id="5" name="Slide Number Placeholder 9"/>
          <p:cNvSpPr txBox="1">
            <a:spLocks/>
          </p:cNvSpPr>
          <p:nvPr/>
        </p:nvSpPr>
        <p:spPr>
          <a:xfrm>
            <a:off x="8535988" y="4806950"/>
            <a:ext cx="609600" cy="273050"/>
          </a:xfrm>
          <a:prstGeom prst="rect">
            <a:avLst/>
          </a:prstGeom>
        </p:spPr>
        <p:txBody>
          <a:bodyPr lIns="68580" tIns="34290" rIns="68580" bIns="34290" anchor="ctr"/>
          <a:lstStyle>
            <a:defPPr>
              <a:defRPr lang="en-US"/>
            </a:defPPr>
            <a:lvl1pPr marL="0" algn="r" defTabSz="914400" rtl="0" eaLnBrk="1" latinLnBrk="0" hangingPunct="1">
              <a:defRPr sz="1400" kern="1200">
                <a:solidFill>
                  <a:schemeClr val="tx1"/>
                </a:solidFill>
                <a:latin typeface="Arial" pitchFamily="34" charset="0"/>
                <a:ea typeface="+mn-ea"/>
                <a:cs typeface="Arial" pitchFamily="34" charset="0"/>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fontAlgn="auto">
              <a:spcBef>
                <a:spcPts val="0"/>
              </a:spcBef>
              <a:spcAft>
                <a:spcPts val="0"/>
              </a:spcAft>
              <a:defRPr/>
            </a:pPr>
            <a:endParaRPr lang="en-GB" sz="1050" dirty="0"/>
          </a:p>
        </p:txBody>
      </p:sp>
      <p:pic>
        <p:nvPicPr>
          <p:cNvPr id="6" name="Bild 2" descr="111004_EU-OSHA_PPT_Corporate logo.png"/>
          <p:cNvPicPr>
            <a:picLocks noChangeAspect="1"/>
          </p:cNvPicPr>
          <p:nvPr/>
        </p:nvPicPr>
        <p:blipFill>
          <a:blip r:embed="rId3"/>
          <a:srcRect/>
          <a:stretch>
            <a:fillRect/>
          </a:stretch>
        </p:blipFill>
        <p:spPr bwMode="auto">
          <a:xfrm>
            <a:off x="444500" y="4132263"/>
            <a:ext cx="958850" cy="542925"/>
          </a:xfrm>
          <a:prstGeom prst="rect">
            <a:avLst/>
          </a:prstGeom>
          <a:noFill/>
          <a:ln w="9525">
            <a:noFill/>
            <a:miter lim="800000"/>
            <a:headEnd/>
            <a:tailEnd/>
          </a:ln>
        </p:spPr>
      </p:pic>
      <p:sp>
        <p:nvSpPr>
          <p:cNvPr id="7" name="Textplatzhalter 2"/>
          <p:cNvSpPr txBox="1">
            <a:spLocks/>
          </p:cNvSpPr>
          <p:nvPr/>
        </p:nvSpPr>
        <p:spPr>
          <a:xfrm>
            <a:off x="450850" y="4816475"/>
            <a:ext cx="7439025" cy="246063"/>
          </a:xfrm>
          <a:prstGeom prst="rect">
            <a:avLst/>
          </a:prstGeom>
        </p:spPr>
        <p:txBody>
          <a:bodyPr lIns="0" tIns="0" rIns="0" bIns="0" anchor="ctr"/>
          <a:lstStyle>
            <a:lvl1pPr marL="0" indent="0" algn="l" defTabSz="914400" rtl="0" eaLnBrk="1" latinLnBrk="0" hangingPunct="1">
              <a:spcBef>
                <a:spcPts val="0"/>
              </a:spcBef>
              <a:buFont typeface="Arial" pitchFamily="34" charset="0"/>
              <a:buNone/>
              <a:defRPr sz="900" b="0" i="0" kern="1200" spc="30">
                <a:ln>
                  <a:noFill/>
                </a:ln>
                <a:solidFill>
                  <a:srgbClr val="003399"/>
                </a:solidFill>
                <a:latin typeface="Arial"/>
                <a:ea typeface="+mn-ea"/>
                <a:cs typeface="+mn-cs"/>
              </a:defRPr>
            </a:lvl1pPr>
            <a:lvl2pPr marL="457200" indent="0" algn="l" defTabSz="914400" rtl="0" eaLnBrk="1" latinLnBrk="0" hangingPunct="1">
              <a:spcBef>
                <a:spcPct val="20000"/>
              </a:spcBef>
              <a:buFont typeface="Arial" pitchFamily="34" charset="0"/>
              <a:buNone/>
              <a:defRPr sz="1800" kern="1200">
                <a:solidFill>
                  <a:schemeClr val="tx1">
                    <a:tint val="75000"/>
                  </a:schemeClr>
                </a:solidFill>
                <a:latin typeface="+mn-lt"/>
                <a:ea typeface="+mn-ea"/>
                <a:cs typeface="+mn-cs"/>
              </a:defRPr>
            </a:lvl2pPr>
            <a:lvl3pPr marL="914400" indent="0" algn="l" defTabSz="914400" rtl="0" eaLnBrk="1" latinLnBrk="0" hangingPunct="1">
              <a:spcBef>
                <a:spcPct val="20000"/>
              </a:spcBef>
              <a:buFont typeface="Arial" pitchFamily="34" charset="0"/>
              <a:buNone/>
              <a:defRPr sz="1600" kern="1200">
                <a:solidFill>
                  <a:schemeClr val="tx1">
                    <a:tint val="75000"/>
                  </a:schemeClr>
                </a:solidFill>
                <a:latin typeface="+mn-lt"/>
                <a:ea typeface="+mn-ea"/>
                <a:cs typeface="+mn-cs"/>
              </a:defRPr>
            </a:lvl3pPr>
            <a:lvl4pPr marL="13716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4pPr>
            <a:lvl5pPr marL="18288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5pPr>
            <a:lvl6pPr marL="22860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6pPr>
            <a:lvl7pPr marL="27432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7pPr>
            <a:lvl8pPr marL="32004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8pPr>
            <a:lvl9pPr marL="36576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9pPr>
          </a:lstStyle>
          <a:p>
            <a:pPr fontAlgn="auto">
              <a:spcAft>
                <a:spcPts val="0"/>
              </a:spcAft>
              <a:defRPr/>
            </a:pPr>
            <a:r>
              <a:rPr lang="en-GB" sz="675" dirty="0"/>
              <a:t>Safety and health at work is everyone’s concern. It’s good for you. It’s good for business.</a:t>
            </a:r>
          </a:p>
        </p:txBody>
      </p:sp>
      <p:pic>
        <p:nvPicPr>
          <p:cNvPr id="8" name="Bild 4" descr="111004_EU-OSHA_PPT_EU logo.png"/>
          <p:cNvPicPr>
            <a:picLocks noChangeAspect="1"/>
          </p:cNvPicPr>
          <p:nvPr/>
        </p:nvPicPr>
        <p:blipFill>
          <a:blip r:embed="rId4"/>
          <a:srcRect/>
          <a:stretch>
            <a:fillRect/>
          </a:stretch>
        </p:blipFill>
        <p:spPr bwMode="auto">
          <a:xfrm>
            <a:off x="4275138" y="4430713"/>
            <a:ext cx="368300" cy="244475"/>
          </a:xfrm>
          <a:prstGeom prst="rect">
            <a:avLst/>
          </a:prstGeom>
          <a:noFill/>
          <a:ln w="9525">
            <a:noFill/>
            <a:miter lim="800000"/>
            <a:headEnd/>
            <a:tailEnd/>
          </a:ln>
        </p:spPr>
      </p:pic>
      <p:pic>
        <p:nvPicPr>
          <p:cNvPr id="9" name="Bild 5" descr="111004_EU-OSHA_PPT_HW logo.png"/>
          <p:cNvPicPr>
            <a:picLocks noChangeAspect="1"/>
          </p:cNvPicPr>
          <p:nvPr/>
        </p:nvPicPr>
        <p:blipFill>
          <a:blip r:embed="rId5"/>
          <a:srcRect/>
          <a:stretch>
            <a:fillRect/>
          </a:stretch>
        </p:blipFill>
        <p:spPr bwMode="auto">
          <a:xfrm>
            <a:off x="7596188" y="4213225"/>
            <a:ext cx="508000" cy="474663"/>
          </a:xfrm>
          <a:prstGeom prst="rect">
            <a:avLst/>
          </a:prstGeom>
          <a:noFill/>
          <a:ln w="9525">
            <a:noFill/>
            <a:miter lim="800000"/>
            <a:headEnd/>
            <a:tailEnd/>
          </a:ln>
        </p:spPr>
      </p:pic>
      <p:pic>
        <p:nvPicPr>
          <p:cNvPr id="10" name="imagen-portada-EUOSHA-2013-16-9.png"/>
          <p:cNvPicPr>
            <a:picLocks noChangeAspect="1"/>
          </p:cNvPicPr>
          <p:nvPr/>
        </p:nvPicPr>
        <p:blipFill>
          <a:blip r:embed="rId6"/>
          <a:srcRect/>
          <a:stretch>
            <a:fillRect/>
          </a:stretch>
        </p:blipFill>
        <p:spPr bwMode="auto">
          <a:xfrm>
            <a:off x="9525" y="30163"/>
            <a:ext cx="9124950" cy="2495550"/>
          </a:xfrm>
          <a:prstGeom prst="rect">
            <a:avLst/>
          </a:prstGeom>
          <a:noFill/>
          <a:ln w="9525">
            <a:noFill/>
            <a:miter lim="800000"/>
            <a:headEnd/>
            <a:tailEnd/>
          </a:ln>
        </p:spPr>
      </p:pic>
      <p:pic>
        <p:nvPicPr>
          <p:cNvPr id="11" name="Picture 14"/>
          <p:cNvPicPr>
            <a:picLocks noChangeAspect="1"/>
          </p:cNvPicPr>
          <p:nvPr/>
        </p:nvPicPr>
        <p:blipFill>
          <a:blip r:embed="rId7"/>
          <a:srcRect/>
          <a:stretch>
            <a:fillRect/>
          </a:stretch>
        </p:blipFill>
        <p:spPr bwMode="auto">
          <a:xfrm>
            <a:off x="8442325" y="-31750"/>
            <a:ext cx="695325" cy="5203825"/>
          </a:xfrm>
          <a:prstGeom prst="rect">
            <a:avLst/>
          </a:prstGeom>
          <a:noFill/>
          <a:ln w="9525">
            <a:noFill/>
            <a:miter lim="800000"/>
            <a:headEnd/>
            <a:tailEnd/>
          </a:ln>
        </p:spPr>
      </p:pic>
      <p:pic>
        <p:nvPicPr>
          <p:cNvPr id="12" name="Picture 11"/>
          <p:cNvPicPr>
            <a:picLocks noChangeAspect="1"/>
          </p:cNvPicPr>
          <p:nvPr userDrawn="1"/>
        </p:nvPicPr>
        <p:blipFill>
          <a:blip r:embed="rId8"/>
          <a:srcRect/>
          <a:stretch>
            <a:fillRect/>
          </a:stretch>
        </p:blipFill>
        <p:spPr bwMode="auto">
          <a:xfrm>
            <a:off x="8442325" y="-34925"/>
            <a:ext cx="695325" cy="5210175"/>
          </a:xfrm>
          <a:prstGeom prst="rect">
            <a:avLst/>
          </a:prstGeom>
          <a:noFill/>
          <a:ln w="9525">
            <a:noFill/>
            <a:miter lim="800000"/>
            <a:headEnd/>
            <a:tailEnd/>
          </a:ln>
        </p:spPr>
      </p:pic>
      <p:pic>
        <p:nvPicPr>
          <p:cNvPr id="14" name="Picture 13"/>
          <p:cNvPicPr>
            <a:picLocks noChangeAspect="1"/>
          </p:cNvPicPr>
          <p:nvPr userDrawn="1"/>
        </p:nvPicPr>
        <p:blipFill>
          <a:blip r:embed="rId9"/>
          <a:srcRect/>
          <a:stretch>
            <a:fillRect/>
          </a:stretch>
        </p:blipFill>
        <p:spPr bwMode="auto">
          <a:xfrm>
            <a:off x="0" y="0"/>
            <a:ext cx="9144000" cy="5143500"/>
          </a:xfrm>
          <a:prstGeom prst="rect">
            <a:avLst/>
          </a:prstGeom>
          <a:noFill/>
          <a:ln w="9525">
            <a:noFill/>
            <a:miter lim="800000"/>
            <a:headEnd/>
            <a:tailEnd/>
          </a:ln>
        </p:spPr>
      </p:pic>
      <p:pic>
        <p:nvPicPr>
          <p:cNvPr id="15" name="Picture 17"/>
          <p:cNvPicPr>
            <a:picLocks noChangeAspect="1"/>
          </p:cNvPicPr>
          <p:nvPr userDrawn="1"/>
        </p:nvPicPr>
        <p:blipFill>
          <a:blip r:embed="rId8"/>
          <a:srcRect/>
          <a:stretch>
            <a:fillRect/>
          </a:stretch>
        </p:blipFill>
        <p:spPr bwMode="auto">
          <a:xfrm>
            <a:off x="8442325" y="0"/>
            <a:ext cx="695325" cy="5208588"/>
          </a:xfrm>
          <a:prstGeom prst="rect">
            <a:avLst/>
          </a:prstGeom>
          <a:noFill/>
          <a:ln w="9525">
            <a:noFill/>
            <a:miter lim="800000"/>
            <a:headEnd/>
            <a:tailEnd/>
          </a:ln>
        </p:spPr>
      </p:pic>
      <p:pic>
        <p:nvPicPr>
          <p:cNvPr id="16" name="Picture 20"/>
          <p:cNvPicPr>
            <a:picLocks noChangeAspect="1"/>
          </p:cNvPicPr>
          <p:nvPr userDrawn="1"/>
        </p:nvPicPr>
        <p:blipFill>
          <a:blip r:embed="rId10"/>
          <a:srcRect l="81898" r="7864"/>
          <a:stretch>
            <a:fillRect/>
          </a:stretch>
        </p:blipFill>
        <p:spPr bwMode="auto">
          <a:xfrm>
            <a:off x="8243888" y="0"/>
            <a:ext cx="936625" cy="5143500"/>
          </a:xfrm>
          <a:prstGeom prst="rect">
            <a:avLst/>
          </a:prstGeom>
          <a:noFill/>
          <a:ln w="9525">
            <a:noFill/>
            <a:miter lim="800000"/>
            <a:headEnd/>
            <a:tailEnd/>
          </a:ln>
        </p:spPr>
      </p:pic>
      <p:sp>
        <p:nvSpPr>
          <p:cNvPr id="2" name="Title 1"/>
          <p:cNvSpPr>
            <a:spLocks noGrp="1"/>
          </p:cNvSpPr>
          <p:nvPr>
            <p:ph type="title"/>
          </p:nvPr>
        </p:nvSpPr>
        <p:spPr>
          <a:xfrm>
            <a:off x="450000" y="2673000"/>
            <a:ext cx="7646400" cy="696600"/>
          </a:xfrm>
        </p:spPr>
        <p:txBody>
          <a:bodyPr lIns="0" tIns="0" rIns="0" bIns="0" anchor="t"/>
          <a:lstStyle>
            <a:lvl1pPr algn="l">
              <a:defRPr sz="2400" b="1" i="0" cap="none" baseline="0"/>
            </a:lvl1pPr>
          </a:lstStyle>
          <a:p>
            <a:r>
              <a:rPr lang="en-US"/>
              <a:t>Click to edit Master title style</a:t>
            </a:r>
            <a:endParaRPr lang="en-US" dirty="0"/>
          </a:p>
        </p:txBody>
      </p:sp>
      <p:sp>
        <p:nvSpPr>
          <p:cNvPr id="13" name="Subtitle 2"/>
          <p:cNvSpPr>
            <a:spLocks noGrp="1"/>
          </p:cNvSpPr>
          <p:nvPr>
            <p:ph type="subTitle" idx="10"/>
          </p:nvPr>
        </p:nvSpPr>
        <p:spPr>
          <a:xfrm>
            <a:off x="450000" y="3469500"/>
            <a:ext cx="7646400" cy="506406"/>
          </a:xfrm>
        </p:spPr>
        <p:txBody>
          <a:bodyPr lIns="0" tIns="0" rIns="0" bIns="0"/>
          <a:lstStyle>
            <a:lvl1pPr marL="0" indent="0" algn="l">
              <a:buNone/>
              <a:defRPr sz="1350" baseline="0">
                <a:solidFill>
                  <a:schemeClr val="tx2"/>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US"/>
              <a:t>Click to edit Master subtitle style</a:t>
            </a:r>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7" name="Content Placeholder 2"/>
          <p:cNvSpPr>
            <a:spLocks noGrp="1"/>
          </p:cNvSpPr>
          <p:nvPr>
            <p:ph sz="half" idx="1"/>
          </p:nvPr>
        </p:nvSpPr>
        <p:spPr>
          <a:xfrm>
            <a:off x="450000" y="837000"/>
            <a:ext cx="7560000" cy="3645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preserve="1">
  <p:cSld name="Header Section">
    <p:spTree>
      <p:nvGrpSpPr>
        <p:cNvPr id="1" name=""/>
        <p:cNvGrpSpPr/>
        <p:nvPr/>
      </p:nvGrpSpPr>
      <p:grpSpPr>
        <a:xfrm>
          <a:off x="0" y="0"/>
          <a:ext cx="0" cy="0"/>
          <a:chOff x="0" y="0"/>
          <a:chExt cx="0" cy="0"/>
        </a:xfrm>
      </p:grpSpPr>
      <p:pic>
        <p:nvPicPr>
          <p:cNvPr id="4" name="FONDO-PORTADA-PATRON-EUOSHA-2011-16-9.png"/>
          <p:cNvPicPr>
            <a:picLocks noChangeAspect="1"/>
          </p:cNvPicPr>
          <p:nvPr/>
        </p:nvPicPr>
        <p:blipFill>
          <a:blip r:embed="rId2"/>
          <a:srcRect/>
          <a:stretch>
            <a:fillRect/>
          </a:stretch>
        </p:blipFill>
        <p:spPr bwMode="auto">
          <a:xfrm>
            <a:off x="0" y="3175"/>
            <a:ext cx="9144000" cy="5138738"/>
          </a:xfrm>
          <a:prstGeom prst="rect">
            <a:avLst/>
          </a:prstGeom>
          <a:noFill/>
          <a:ln w="9525">
            <a:noFill/>
            <a:miter lim="800000"/>
            <a:headEnd/>
            <a:tailEnd/>
          </a:ln>
        </p:spPr>
      </p:pic>
      <p:sp>
        <p:nvSpPr>
          <p:cNvPr id="5" name="Slide Number Placeholder 9"/>
          <p:cNvSpPr txBox="1">
            <a:spLocks/>
          </p:cNvSpPr>
          <p:nvPr/>
        </p:nvSpPr>
        <p:spPr>
          <a:xfrm>
            <a:off x="8535988" y="4806950"/>
            <a:ext cx="609600" cy="273050"/>
          </a:xfrm>
          <a:prstGeom prst="rect">
            <a:avLst/>
          </a:prstGeom>
        </p:spPr>
        <p:txBody>
          <a:bodyPr lIns="68580" tIns="34290" rIns="68580" bIns="34290" anchor="ctr"/>
          <a:lstStyle>
            <a:defPPr>
              <a:defRPr lang="en-US"/>
            </a:defPPr>
            <a:lvl1pPr marL="0" algn="r" defTabSz="914400" rtl="0" eaLnBrk="1" latinLnBrk="0" hangingPunct="1">
              <a:defRPr sz="1400" kern="1200">
                <a:solidFill>
                  <a:schemeClr val="tx1"/>
                </a:solidFill>
                <a:latin typeface="Arial" pitchFamily="34" charset="0"/>
                <a:ea typeface="+mn-ea"/>
                <a:cs typeface="Arial" pitchFamily="34" charset="0"/>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fontAlgn="auto">
              <a:spcBef>
                <a:spcPts val="0"/>
              </a:spcBef>
              <a:spcAft>
                <a:spcPts val="0"/>
              </a:spcAft>
              <a:defRPr/>
            </a:pPr>
            <a:endParaRPr lang="en-GB" sz="1050" dirty="0"/>
          </a:p>
        </p:txBody>
      </p:sp>
      <p:sp>
        <p:nvSpPr>
          <p:cNvPr id="6" name="Textplatzhalter 2"/>
          <p:cNvSpPr txBox="1">
            <a:spLocks/>
          </p:cNvSpPr>
          <p:nvPr/>
        </p:nvSpPr>
        <p:spPr>
          <a:xfrm>
            <a:off x="450850" y="4816475"/>
            <a:ext cx="7439025" cy="246063"/>
          </a:xfrm>
          <a:prstGeom prst="rect">
            <a:avLst/>
          </a:prstGeom>
        </p:spPr>
        <p:txBody>
          <a:bodyPr lIns="0" tIns="0" rIns="0" bIns="0" anchor="ctr"/>
          <a:lstStyle>
            <a:lvl1pPr marL="0" indent="0" algn="l" defTabSz="914400" rtl="0" eaLnBrk="1" latinLnBrk="0" hangingPunct="1">
              <a:spcBef>
                <a:spcPts val="0"/>
              </a:spcBef>
              <a:buFont typeface="Arial" pitchFamily="34" charset="0"/>
              <a:buNone/>
              <a:defRPr sz="900" b="0" i="0" kern="1200" spc="30">
                <a:ln>
                  <a:noFill/>
                </a:ln>
                <a:solidFill>
                  <a:srgbClr val="003399"/>
                </a:solidFill>
                <a:latin typeface="Arial"/>
                <a:ea typeface="+mn-ea"/>
                <a:cs typeface="+mn-cs"/>
              </a:defRPr>
            </a:lvl1pPr>
            <a:lvl2pPr marL="457200" indent="0" algn="l" defTabSz="914400" rtl="0" eaLnBrk="1" latinLnBrk="0" hangingPunct="1">
              <a:spcBef>
                <a:spcPct val="20000"/>
              </a:spcBef>
              <a:buFont typeface="Arial" pitchFamily="34" charset="0"/>
              <a:buNone/>
              <a:defRPr sz="1800" kern="1200">
                <a:solidFill>
                  <a:schemeClr val="tx1">
                    <a:tint val="75000"/>
                  </a:schemeClr>
                </a:solidFill>
                <a:latin typeface="+mn-lt"/>
                <a:ea typeface="+mn-ea"/>
                <a:cs typeface="+mn-cs"/>
              </a:defRPr>
            </a:lvl2pPr>
            <a:lvl3pPr marL="914400" indent="0" algn="l" defTabSz="914400" rtl="0" eaLnBrk="1" latinLnBrk="0" hangingPunct="1">
              <a:spcBef>
                <a:spcPct val="20000"/>
              </a:spcBef>
              <a:buFont typeface="Arial" pitchFamily="34" charset="0"/>
              <a:buNone/>
              <a:defRPr sz="1600" kern="1200">
                <a:solidFill>
                  <a:schemeClr val="tx1">
                    <a:tint val="75000"/>
                  </a:schemeClr>
                </a:solidFill>
                <a:latin typeface="+mn-lt"/>
                <a:ea typeface="+mn-ea"/>
                <a:cs typeface="+mn-cs"/>
              </a:defRPr>
            </a:lvl3pPr>
            <a:lvl4pPr marL="13716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4pPr>
            <a:lvl5pPr marL="18288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5pPr>
            <a:lvl6pPr marL="22860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6pPr>
            <a:lvl7pPr marL="27432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7pPr>
            <a:lvl8pPr marL="32004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8pPr>
            <a:lvl9pPr marL="3657600" indent="0" algn="l" defTabSz="914400" rtl="0" eaLnBrk="1" latinLnBrk="0" hangingPunct="1">
              <a:spcBef>
                <a:spcPct val="20000"/>
              </a:spcBef>
              <a:buFont typeface="Arial" pitchFamily="34" charset="0"/>
              <a:buNone/>
              <a:defRPr sz="1400" kern="1200">
                <a:solidFill>
                  <a:schemeClr val="tx1">
                    <a:tint val="75000"/>
                  </a:schemeClr>
                </a:solidFill>
                <a:latin typeface="+mn-lt"/>
                <a:ea typeface="+mn-ea"/>
                <a:cs typeface="+mn-cs"/>
              </a:defRPr>
            </a:lvl9pPr>
          </a:lstStyle>
          <a:p>
            <a:pPr fontAlgn="auto">
              <a:spcAft>
                <a:spcPts val="0"/>
              </a:spcAft>
              <a:defRPr/>
            </a:pPr>
            <a:r>
              <a:rPr lang="en-GB" sz="675" dirty="0"/>
              <a:t>Safety and health at work is everyone’s concern. It’s good for you. It’s good for business.</a:t>
            </a:r>
          </a:p>
        </p:txBody>
      </p:sp>
      <p:pic>
        <p:nvPicPr>
          <p:cNvPr id="7" name="Bild 2" descr="111004_EU-OSHA_PPT_Corporate logo.png"/>
          <p:cNvPicPr>
            <a:picLocks noChangeAspect="1"/>
          </p:cNvPicPr>
          <p:nvPr/>
        </p:nvPicPr>
        <p:blipFill>
          <a:blip r:embed="rId3"/>
          <a:srcRect/>
          <a:stretch>
            <a:fillRect/>
          </a:stretch>
        </p:blipFill>
        <p:spPr bwMode="auto">
          <a:xfrm>
            <a:off x="444500" y="4132263"/>
            <a:ext cx="1031875" cy="542925"/>
          </a:xfrm>
          <a:prstGeom prst="rect">
            <a:avLst/>
          </a:prstGeom>
          <a:noFill/>
          <a:ln w="9525">
            <a:noFill/>
            <a:miter lim="800000"/>
            <a:headEnd/>
            <a:tailEnd/>
          </a:ln>
        </p:spPr>
      </p:pic>
      <p:pic>
        <p:nvPicPr>
          <p:cNvPr id="8" name="Bild 4" descr="111004_EU-OSHA_PPT_EU logo.png"/>
          <p:cNvPicPr>
            <a:picLocks noChangeAspect="1"/>
          </p:cNvPicPr>
          <p:nvPr/>
        </p:nvPicPr>
        <p:blipFill>
          <a:blip r:embed="rId4"/>
          <a:srcRect/>
          <a:stretch>
            <a:fillRect/>
          </a:stretch>
        </p:blipFill>
        <p:spPr bwMode="auto">
          <a:xfrm>
            <a:off x="4275138" y="4430713"/>
            <a:ext cx="368300" cy="244475"/>
          </a:xfrm>
          <a:prstGeom prst="rect">
            <a:avLst/>
          </a:prstGeom>
          <a:noFill/>
          <a:ln w="9525">
            <a:noFill/>
            <a:miter lim="800000"/>
            <a:headEnd/>
            <a:tailEnd/>
          </a:ln>
        </p:spPr>
      </p:pic>
      <p:pic>
        <p:nvPicPr>
          <p:cNvPr id="9" name="Bild 5" descr="111004_EU-OSHA_PPT_HW logo.png"/>
          <p:cNvPicPr>
            <a:picLocks noChangeAspect="1"/>
          </p:cNvPicPr>
          <p:nvPr/>
        </p:nvPicPr>
        <p:blipFill>
          <a:blip r:embed="rId5"/>
          <a:srcRect/>
          <a:stretch>
            <a:fillRect/>
          </a:stretch>
        </p:blipFill>
        <p:spPr bwMode="auto">
          <a:xfrm>
            <a:off x="7596188" y="4213225"/>
            <a:ext cx="508000" cy="474663"/>
          </a:xfrm>
          <a:prstGeom prst="rect">
            <a:avLst/>
          </a:prstGeom>
          <a:noFill/>
          <a:ln w="9525">
            <a:noFill/>
            <a:miter lim="800000"/>
            <a:headEnd/>
            <a:tailEnd/>
          </a:ln>
        </p:spPr>
      </p:pic>
      <p:pic>
        <p:nvPicPr>
          <p:cNvPr id="10" name="FONDO-PORTADA-PATRON-EUOSHA-2011-16-9.png" descr="/Volumes/XRAID/Equipo Rojo/EU-OSHA/18-0115 PPT templates update/PNG/FONDO-PORTADA-PATRON-EUOSHA-2011-16-9.png"/>
          <p:cNvPicPr>
            <a:picLocks noChangeAspect="1"/>
          </p:cNvPicPr>
          <p:nvPr userDrawn="1"/>
        </p:nvPicPr>
        <p:blipFill>
          <a:blip r:embed="rId6" r:link="rId7"/>
          <a:srcRect/>
          <a:stretch>
            <a:fillRect/>
          </a:stretch>
        </p:blipFill>
        <p:spPr bwMode="auto">
          <a:xfrm>
            <a:off x="0" y="0"/>
            <a:ext cx="9144000" cy="5145088"/>
          </a:xfrm>
          <a:prstGeom prst="rect">
            <a:avLst/>
          </a:prstGeom>
          <a:noFill/>
          <a:ln w="9525">
            <a:noFill/>
            <a:miter lim="800000"/>
            <a:headEnd/>
            <a:tailEnd/>
          </a:ln>
        </p:spPr>
      </p:pic>
      <p:sp>
        <p:nvSpPr>
          <p:cNvPr id="2" name="Title 1"/>
          <p:cNvSpPr>
            <a:spLocks noGrp="1"/>
          </p:cNvSpPr>
          <p:nvPr>
            <p:ph type="ctrTitle"/>
          </p:nvPr>
        </p:nvSpPr>
        <p:spPr>
          <a:xfrm>
            <a:off x="450000" y="1020600"/>
            <a:ext cx="7646400" cy="1096200"/>
          </a:xfrm>
        </p:spPr>
        <p:txBody>
          <a:bodyPr lIns="0" tIns="0" rIns="0" bIns="0" anchor="t"/>
          <a:lstStyle>
            <a:lvl1pPr>
              <a:defRPr sz="2400" baseline="0"/>
            </a:lvl1pPr>
          </a:lstStyle>
          <a:p>
            <a:r>
              <a:rPr lang="en-US"/>
              <a:t>Click to edit Master title style</a:t>
            </a:r>
            <a:endParaRPr lang="en-US" dirty="0"/>
          </a:p>
        </p:txBody>
      </p:sp>
      <p:sp>
        <p:nvSpPr>
          <p:cNvPr id="3" name="Subtitle 2"/>
          <p:cNvSpPr>
            <a:spLocks noGrp="1"/>
          </p:cNvSpPr>
          <p:nvPr>
            <p:ph type="subTitle" idx="1"/>
          </p:nvPr>
        </p:nvSpPr>
        <p:spPr>
          <a:xfrm>
            <a:off x="878400" y="2430000"/>
            <a:ext cx="7214400" cy="951840"/>
          </a:xfrm>
        </p:spPr>
        <p:txBody>
          <a:bodyPr lIns="0" tIns="0" rIns="0" bIns="0"/>
          <a:lstStyle>
            <a:lvl1pPr marL="0" indent="0" algn="l">
              <a:buNone/>
              <a:defRPr sz="1350" baseline="0">
                <a:solidFill>
                  <a:schemeClr val="tx2"/>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US"/>
              <a:t>Click to edit Master subtitle style</a:t>
            </a:r>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0000" y="135000"/>
            <a:ext cx="7560000" cy="367200"/>
          </a:xfrm>
        </p:spPr>
        <p:txBody>
          <a:bodyPr/>
          <a:lstStyle/>
          <a:p>
            <a:r>
              <a:rPr lang="en-US"/>
              <a:t>Click to edit Master title style</a:t>
            </a:r>
            <a:endParaRPr lang="en-US" dirty="0"/>
          </a:p>
        </p:txBody>
      </p:sp>
      <p:sp>
        <p:nvSpPr>
          <p:cNvPr id="3" name="Content Placeholder 2"/>
          <p:cNvSpPr>
            <a:spLocks noGrp="1"/>
          </p:cNvSpPr>
          <p:nvPr>
            <p:ph sz="half" idx="1"/>
          </p:nvPr>
        </p:nvSpPr>
        <p:spPr>
          <a:xfrm>
            <a:off x="449999" y="836999"/>
            <a:ext cx="3600000" cy="3645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410000" y="837000"/>
            <a:ext cx="3600000" cy="3645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0000" y="837000"/>
            <a:ext cx="3600000" cy="405000"/>
          </a:xfrm>
        </p:spPr>
        <p:txBody>
          <a:bodyPr anchor="b">
            <a:noAutofit/>
          </a:bodyPr>
          <a:lstStyle>
            <a:lvl1pPr marL="0" indent="0">
              <a:buNone/>
              <a:defRPr sz="1500" b="0"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p:cNvSpPr>
            <a:spLocks noGrp="1"/>
          </p:cNvSpPr>
          <p:nvPr>
            <p:ph sz="half" idx="2"/>
          </p:nvPr>
        </p:nvSpPr>
        <p:spPr>
          <a:xfrm>
            <a:off x="449999" y="1241999"/>
            <a:ext cx="3600000" cy="3240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410000" y="837000"/>
            <a:ext cx="3600000" cy="405000"/>
          </a:xfrm>
        </p:spPr>
        <p:txBody>
          <a:bodyPr anchor="b">
            <a:noAutofit/>
          </a:bodyPr>
          <a:lstStyle>
            <a:lvl1pPr marL="0" indent="0">
              <a:buNone/>
              <a:defRPr sz="1500" b="0"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p:cNvSpPr>
            <a:spLocks noGrp="1"/>
          </p:cNvSpPr>
          <p:nvPr>
            <p:ph sz="quarter" idx="4"/>
          </p:nvPr>
        </p:nvSpPr>
        <p:spPr>
          <a:xfrm>
            <a:off x="4410000" y="1242000"/>
            <a:ext cx="3600000" cy="3240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0000" y="135000"/>
            <a:ext cx="7560000" cy="405000"/>
          </a:xfrm>
        </p:spPr>
        <p:txBody>
          <a:bodyPr anchor="b"/>
          <a:lstStyle>
            <a:lvl1pPr algn="l">
              <a:defRPr sz="1800" b="1" i="0" baseline="0"/>
            </a:lvl1pPr>
          </a:lstStyle>
          <a:p>
            <a:r>
              <a:rPr lang="en-US"/>
              <a:t>Click to edit Master title style</a:t>
            </a:r>
            <a:endParaRPr lang="en-US" dirty="0"/>
          </a:p>
        </p:txBody>
      </p:sp>
      <p:sp>
        <p:nvSpPr>
          <p:cNvPr id="3" name="Content Placeholder 2"/>
          <p:cNvSpPr>
            <a:spLocks noGrp="1"/>
          </p:cNvSpPr>
          <p:nvPr>
            <p:ph idx="1"/>
          </p:nvPr>
        </p:nvSpPr>
        <p:spPr>
          <a:xfrm>
            <a:off x="3690001" y="837000"/>
            <a:ext cx="4279869" cy="3645000"/>
          </a:xfrm>
        </p:spPr>
        <p:txBody>
          <a:bodyPr/>
          <a:lstStyle>
            <a:lvl5pPr>
              <a:defRPr/>
            </a:lvl5pPr>
            <a:lvl6pPr marL="1885950" indent="-171450">
              <a:buClr>
                <a:schemeClr val="tx2"/>
              </a:buClr>
              <a:buSzPct val="101000"/>
              <a:buFont typeface="Courier New" pitchFamily="49" charset="0"/>
              <a:buChar char="o"/>
              <a:defRPr sz="900"/>
            </a:lvl6pPr>
            <a:lvl7pPr marL="2228850" indent="-171450">
              <a:buClr>
                <a:schemeClr val="tx2"/>
              </a:buClr>
              <a:buFont typeface="Courier New" pitchFamily="49" charset="0"/>
              <a:buChar char="o"/>
              <a:defRPr sz="900" baseline="0"/>
            </a:lvl7pPr>
            <a:lvl8pPr marL="2571750" indent="-171450">
              <a:buClr>
                <a:schemeClr val="tx2"/>
              </a:buClr>
              <a:buFont typeface="Courier New" pitchFamily="49" charset="0"/>
              <a:buChar char="o"/>
              <a:defRPr sz="900" baseline="0"/>
            </a:lvl8pPr>
            <a:lvl9pPr marL="2914650" indent="-171450">
              <a:buClr>
                <a:schemeClr val="tx2"/>
              </a:buClr>
              <a:buFont typeface="Courier New" pitchFamily="49" charset="0"/>
              <a:buChar char="o"/>
              <a:defRPr sz="900" baseline="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0000" y="837000"/>
            <a:ext cx="2880000" cy="3645000"/>
          </a:xfrm>
        </p:spPr>
        <p:txBody>
          <a:bodyPr/>
          <a:lstStyle>
            <a:lvl1pPr marL="0" indent="0">
              <a:buNone/>
              <a:defRPr sz="90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Edit Master text styles</a:t>
            </a: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0000" y="837000"/>
            <a:ext cx="4049992" cy="675000"/>
          </a:xfrm>
        </p:spPr>
        <p:txBody>
          <a:bodyPr anchor="b">
            <a:normAutofit/>
          </a:bodyPr>
          <a:lstStyle>
            <a:lvl1pPr algn="l">
              <a:defRPr sz="1800" b="1" i="0" baseline="0"/>
            </a:lvl1pPr>
          </a:lstStyle>
          <a:p>
            <a:r>
              <a:rPr lang="en-US"/>
              <a:t>Click to edit Master title style</a:t>
            </a:r>
            <a:endParaRPr lang="en-US" dirty="0"/>
          </a:p>
        </p:txBody>
      </p:sp>
      <p:sp>
        <p:nvSpPr>
          <p:cNvPr id="4" name="Text Placeholder 3"/>
          <p:cNvSpPr>
            <a:spLocks noGrp="1"/>
          </p:cNvSpPr>
          <p:nvPr>
            <p:ph type="body" sz="half" idx="2"/>
          </p:nvPr>
        </p:nvSpPr>
        <p:spPr>
          <a:xfrm>
            <a:off x="449999" y="1512000"/>
            <a:ext cx="4050000" cy="2970000"/>
          </a:xfrm>
        </p:spPr>
        <p:txBody>
          <a:bodyPr/>
          <a:lstStyle>
            <a:lvl1pPr marL="0" indent="0">
              <a:buNone/>
              <a:defRPr sz="90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Edit Master text styles</a:t>
            </a:r>
          </a:p>
        </p:txBody>
      </p:sp>
      <p:sp>
        <p:nvSpPr>
          <p:cNvPr id="18" name="Picture Placeholder 17"/>
          <p:cNvSpPr>
            <a:spLocks noGrp="1"/>
          </p:cNvSpPr>
          <p:nvPr>
            <p:ph type="pic" sz="quarter" idx="14"/>
          </p:nvPr>
        </p:nvSpPr>
        <p:spPr>
          <a:xfrm>
            <a:off x="4876800" y="1200150"/>
            <a:ext cx="3429000" cy="2571750"/>
          </a:xfrm>
          <a:prstGeom prst="ellipse">
            <a:avLst/>
          </a:prstGeom>
          <a:ln w="76200">
            <a:noFill/>
          </a:ln>
        </p:spPr>
        <p:txBody>
          <a:bodyPr rtlCol="0">
            <a:normAutofit/>
          </a:bodyPr>
          <a:lstStyle/>
          <a:p>
            <a:pPr lvl="0"/>
            <a:r>
              <a:rPr lang="en-US" noProof="0"/>
              <a:t>Click icon to add picture</a:t>
            </a:r>
            <a:endParaRPr lang="en-US" noProof="0" dirty="0"/>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a:xfrm>
            <a:off x="450000" y="837000"/>
            <a:ext cx="7560000" cy="36450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527820" y="837000"/>
            <a:ext cx="489600" cy="364500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450000" y="837000"/>
            <a:ext cx="6642280" cy="36450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image" Target="../media/image3.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2.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file:///\\localhost\Volumes\XRAID\Equipo%20Rojo\EU-OSHA\18-0115%20PPT%20templates%20update\PNG\FONDO-PATRON-EUOSHA-2011-16-9.png" TargetMode="Externa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image" Target="../media/image10.pn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image" Target="../media/image2.png"/><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image" Target="../media/image3.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1026" name="FONDO-PATRON-EUOSHA-2011-16-9.png" descr="/Volumes/XRAID/Equipo Rojo/EU-OSHA/18-0115 PPT templates update/PNG/FONDO-PATRON-EUOSHA-2011-16-9.png"/>
          <p:cNvPicPr>
            <a:picLocks noChangeAspect="1"/>
          </p:cNvPicPr>
          <p:nvPr/>
        </p:nvPicPr>
        <p:blipFill>
          <a:blip r:embed="rId13" r:link="rId14"/>
          <a:srcRect/>
          <a:stretch>
            <a:fillRect/>
          </a:stretch>
        </p:blipFill>
        <p:spPr bwMode="auto">
          <a:xfrm>
            <a:off x="0" y="0"/>
            <a:ext cx="9140825" cy="5143500"/>
          </a:xfrm>
          <a:prstGeom prst="rect">
            <a:avLst/>
          </a:prstGeom>
          <a:noFill/>
          <a:ln w="9525">
            <a:noFill/>
            <a:miter lim="800000"/>
            <a:headEnd/>
            <a:tailEnd/>
          </a:ln>
        </p:spPr>
      </p:pic>
      <p:sp>
        <p:nvSpPr>
          <p:cNvPr id="1027" name="Title Placeholder 1"/>
          <p:cNvSpPr>
            <a:spLocks noGrp="1"/>
          </p:cNvSpPr>
          <p:nvPr>
            <p:ph type="title"/>
          </p:nvPr>
        </p:nvSpPr>
        <p:spPr bwMode="auto">
          <a:xfrm>
            <a:off x="449263" y="134938"/>
            <a:ext cx="7561262" cy="366712"/>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GB"/>
              <a:t>Click to edit Master title style</a:t>
            </a:r>
            <a:endParaRPr lang="en-US"/>
          </a:p>
        </p:txBody>
      </p:sp>
      <p:sp>
        <p:nvSpPr>
          <p:cNvPr id="1028" name="Text Placeholder 2"/>
          <p:cNvSpPr>
            <a:spLocks noGrp="1"/>
          </p:cNvSpPr>
          <p:nvPr>
            <p:ph type="body" idx="1"/>
          </p:nvPr>
        </p:nvSpPr>
        <p:spPr bwMode="auto">
          <a:xfrm>
            <a:off x="449263" y="836613"/>
            <a:ext cx="7561262" cy="36449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10" name="Slide Number Placeholder 9"/>
          <p:cNvSpPr txBox="1">
            <a:spLocks/>
          </p:cNvSpPr>
          <p:nvPr/>
        </p:nvSpPr>
        <p:spPr>
          <a:xfrm>
            <a:off x="8532813" y="4878388"/>
            <a:ext cx="609600" cy="273050"/>
          </a:xfrm>
          <a:prstGeom prst="rect">
            <a:avLst/>
          </a:prstGeom>
        </p:spPr>
        <p:txBody>
          <a:bodyPr lIns="68580" tIns="34290" rIns="68580" bIns="34290" anchor="ctr"/>
          <a:lstStyle>
            <a:defPPr>
              <a:defRPr lang="en-US"/>
            </a:defPPr>
            <a:lvl1pPr marL="0" algn="r" defTabSz="914400" rtl="0" eaLnBrk="1" latinLnBrk="0" hangingPunct="1">
              <a:defRPr sz="1400" kern="1200">
                <a:solidFill>
                  <a:schemeClr val="tx1"/>
                </a:solidFill>
                <a:latin typeface="Arial" pitchFamily="34" charset="0"/>
                <a:ea typeface="+mn-ea"/>
                <a:cs typeface="Arial" pitchFamily="34" charset="0"/>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fontAlgn="auto">
              <a:spcBef>
                <a:spcPts val="0"/>
              </a:spcBef>
              <a:spcAft>
                <a:spcPts val="0"/>
              </a:spcAft>
              <a:defRPr/>
            </a:pPr>
            <a:fld id="{F8419472-5145-457F-BB09-D93ED87A6EF8}" type="slidenum">
              <a:rPr lang="en-GB" sz="750" smtClean="0"/>
              <a:pPr fontAlgn="auto">
                <a:spcBef>
                  <a:spcPts val="0"/>
                </a:spcBef>
                <a:spcAft>
                  <a:spcPts val="0"/>
                </a:spcAft>
                <a:defRPr/>
              </a:pPr>
              <a:t>‹#›</a:t>
            </a:fld>
            <a:endParaRPr lang="en-GB" sz="750" dirty="0"/>
          </a:p>
        </p:txBody>
      </p:sp>
      <p:sp>
        <p:nvSpPr>
          <p:cNvPr id="11" name="Rectangle 11"/>
          <p:cNvSpPr>
            <a:spLocks noChangeArrowheads="1"/>
          </p:cNvSpPr>
          <p:nvPr/>
        </p:nvSpPr>
        <p:spPr bwMode="auto">
          <a:xfrm>
            <a:off x="1392238" y="4857750"/>
            <a:ext cx="6040437" cy="79375"/>
          </a:xfrm>
          <a:prstGeom prst="rect">
            <a:avLst/>
          </a:prstGeom>
          <a:noFill/>
          <a:ln w="9525">
            <a:noFill/>
            <a:miter lim="800000"/>
            <a:headEnd/>
            <a:tailEnd/>
          </a:ln>
        </p:spPr>
        <p:txBody>
          <a:bodyPr lIns="0" tIns="0" rIns="0" bIns="0"/>
          <a:lstStyle/>
          <a:p>
            <a:pPr algn="ctr" fontAlgn="auto">
              <a:lnSpc>
                <a:spcPct val="90000"/>
              </a:lnSpc>
              <a:spcBef>
                <a:spcPct val="30000"/>
              </a:spcBef>
              <a:spcAft>
                <a:spcPts val="0"/>
              </a:spcAft>
              <a:buClr>
                <a:srgbClr val="00529F"/>
              </a:buClr>
              <a:defRPr/>
            </a:pPr>
            <a:r>
              <a:rPr lang="en-GB" sz="675" b="1" dirty="0">
                <a:solidFill>
                  <a:schemeClr val="tx2"/>
                </a:solidFill>
                <a:latin typeface="Arial" pitchFamily="-107" charset="0"/>
                <a:ea typeface="ＭＳ Ｐゴシック" pitchFamily="-107" charset="-128"/>
                <a:cs typeface="ＭＳ Ｐゴシック" pitchFamily="-107" charset="-128"/>
              </a:rPr>
              <a:t>www.healthy-workplaces.eu</a:t>
            </a:r>
          </a:p>
        </p:txBody>
      </p:sp>
      <p:pic>
        <p:nvPicPr>
          <p:cNvPr id="1031" name="Bild 5" descr="111004_EU-OSHA_PPT_HW logo.png"/>
          <p:cNvPicPr>
            <a:picLocks noChangeAspect="1"/>
          </p:cNvPicPr>
          <p:nvPr/>
        </p:nvPicPr>
        <p:blipFill>
          <a:blip r:embed="rId15"/>
          <a:srcRect/>
          <a:stretch>
            <a:fillRect/>
          </a:stretch>
        </p:blipFill>
        <p:spPr bwMode="auto">
          <a:xfrm>
            <a:off x="7432675" y="4522788"/>
            <a:ext cx="577850" cy="474662"/>
          </a:xfrm>
          <a:prstGeom prst="rect">
            <a:avLst/>
          </a:prstGeom>
          <a:noFill/>
          <a:ln w="9525">
            <a:noFill/>
            <a:miter lim="800000"/>
            <a:headEnd/>
            <a:tailEnd/>
          </a:ln>
        </p:spPr>
      </p:pic>
      <p:pic>
        <p:nvPicPr>
          <p:cNvPr id="1032" name="Bild 3" descr="111004_EU-OSHA_PPT_Corporate logo_inner slide.png"/>
          <p:cNvPicPr>
            <a:picLocks noChangeAspect="1"/>
          </p:cNvPicPr>
          <p:nvPr userDrawn="1"/>
        </p:nvPicPr>
        <p:blipFill>
          <a:blip r:embed="rId16"/>
          <a:srcRect/>
          <a:stretch>
            <a:fillRect/>
          </a:stretch>
        </p:blipFill>
        <p:spPr bwMode="auto">
          <a:xfrm>
            <a:off x="442913" y="4705350"/>
            <a:ext cx="744537" cy="233363"/>
          </a:xfrm>
          <a:prstGeom prst="rect">
            <a:avLst/>
          </a:prstGeom>
          <a:noFill/>
          <a:ln w="9525">
            <a:noFill/>
            <a:miter lim="800000"/>
            <a:headEnd/>
            <a:tailEnd/>
          </a:ln>
        </p:spPr>
      </p:pic>
    </p:spTree>
  </p:cSld>
  <p:clrMap bg1="lt1" tx1="dk1" bg2="lt2" tx2="dk2" accent1="accent1" accent2="accent2" accent3="accent3" accent4="accent4" accent5="accent5" accent6="accent6" hlink="hlink" folHlink="folHlink"/>
  <p:sldLayoutIdLst>
    <p:sldLayoutId id="2147483800" r:id="rId1"/>
    <p:sldLayoutId id="2147483782" r:id="rId2"/>
    <p:sldLayoutId id="2147483801" r:id="rId3"/>
    <p:sldLayoutId id="2147483783" r:id="rId4"/>
    <p:sldLayoutId id="2147483784" r:id="rId5"/>
    <p:sldLayoutId id="2147483785" r:id="rId6"/>
    <p:sldLayoutId id="2147483786" r:id="rId7"/>
    <p:sldLayoutId id="2147483787" r:id="rId8"/>
    <p:sldLayoutId id="2147483788" r:id="rId9"/>
    <p:sldLayoutId id="2147483789" r:id="rId10"/>
    <p:sldLayoutId id="2147483790" r:id="rId11"/>
  </p:sldLayoutIdLst>
  <p:txStyles>
    <p:titleStyle>
      <a:lvl1pPr algn="l" defTabSz="342900" rtl="0" eaLnBrk="0" fontAlgn="base" hangingPunct="0">
        <a:spcBef>
          <a:spcPct val="0"/>
        </a:spcBef>
        <a:spcAft>
          <a:spcPct val="0"/>
        </a:spcAft>
        <a:defRPr b="1" kern="1200">
          <a:solidFill>
            <a:schemeClr val="tx2"/>
          </a:solidFill>
          <a:latin typeface="+mj-lt"/>
          <a:ea typeface="Trebuchet MS" pitchFamily="34" charset="0"/>
          <a:cs typeface="Trebuchet MS"/>
        </a:defRPr>
      </a:lvl1pPr>
      <a:lvl2pPr algn="l" defTabSz="342900" rtl="0" eaLnBrk="0" fontAlgn="base" hangingPunct="0">
        <a:spcBef>
          <a:spcPct val="0"/>
        </a:spcBef>
        <a:spcAft>
          <a:spcPct val="0"/>
        </a:spcAft>
        <a:defRPr b="1">
          <a:solidFill>
            <a:schemeClr val="tx2"/>
          </a:solidFill>
          <a:latin typeface="Arial" charset="0"/>
          <a:ea typeface="Trebuchet MS" pitchFamily="34" charset="0"/>
          <a:cs typeface="Trebuchet MS" pitchFamily="34" charset="0"/>
        </a:defRPr>
      </a:lvl2pPr>
      <a:lvl3pPr algn="l" defTabSz="342900" rtl="0" eaLnBrk="0" fontAlgn="base" hangingPunct="0">
        <a:spcBef>
          <a:spcPct val="0"/>
        </a:spcBef>
        <a:spcAft>
          <a:spcPct val="0"/>
        </a:spcAft>
        <a:defRPr b="1">
          <a:solidFill>
            <a:schemeClr val="tx2"/>
          </a:solidFill>
          <a:latin typeface="Arial" charset="0"/>
          <a:ea typeface="Trebuchet MS" pitchFamily="34" charset="0"/>
          <a:cs typeface="Trebuchet MS" pitchFamily="34" charset="0"/>
        </a:defRPr>
      </a:lvl3pPr>
      <a:lvl4pPr algn="l" defTabSz="342900" rtl="0" eaLnBrk="0" fontAlgn="base" hangingPunct="0">
        <a:spcBef>
          <a:spcPct val="0"/>
        </a:spcBef>
        <a:spcAft>
          <a:spcPct val="0"/>
        </a:spcAft>
        <a:defRPr b="1">
          <a:solidFill>
            <a:schemeClr val="tx2"/>
          </a:solidFill>
          <a:latin typeface="Arial" charset="0"/>
          <a:ea typeface="Trebuchet MS" pitchFamily="34" charset="0"/>
          <a:cs typeface="Trebuchet MS" pitchFamily="34" charset="0"/>
        </a:defRPr>
      </a:lvl4pPr>
      <a:lvl5pPr algn="l" defTabSz="342900" rtl="0" eaLnBrk="0" fontAlgn="base" hangingPunct="0">
        <a:spcBef>
          <a:spcPct val="0"/>
        </a:spcBef>
        <a:spcAft>
          <a:spcPct val="0"/>
        </a:spcAft>
        <a:defRPr b="1">
          <a:solidFill>
            <a:schemeClr val="tx2"/>
          </a:solidFill>
          <a:latin typeface="Arial" charset="0"/>
          <a:ea typeface="Trebuchet MS" pitchFamily="34" charset="0"/>
          <a:cs typeface="Trebuchet MS" pitchFamily="34" charset="0"/>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188913" indent="-188913" algn="l" defTabSz="342900" rtl="0" eaLnBrk="0" fontAlgn="base" hangingPunct="0">
        <a:spcBef>
          <a:spcPts val="450"/>
        </a:spcBef>
        <a:spcAft>
          <a:spcPct val="0"/>
        </a:spcAft>
        <a:buClr>
          <a:schemeClr val="tx2"/>
        </a:buClr>
        <a:buFont typeface="Wingdings" pitchFamily="2" charset="2"/>
        <a:buChar char="§"/>
        <a:defRPr sz="1300" b="1" kern="1200">
          <a:solidFill>
            <a:schemeClr val="tx2"/>
          </a:solidFill>
          <a:latin typeface="+mn-lt"/>
          <a:ea typeface="+mn-ea"/>
          <a:cs typeface="+mn-cs"/>
        </a:defRPr>
      </a:lvl1pPr>
      <a:lvl2pPr marL="323850" indent="-134938" algn="l" defTabSz="342900" rtl="0" eaLnBrk="0" fontAlgn="base" hangingPunct="0">
        <a:spcBef>
          <a:spcPct val="0"/>
        </a:spcBef>
        <a:spcAft>
          <a:spcPct val="0"/>
        </a:spcAft>
        <a:buFont typeface="Arial" charset="0"/>
        <a:buChar char="•"/>
        <a:defRPr sz="1300" kern="1200">
          <a:solidFill>
            <a:schemeClr val="tx1"/>
          </a:solidFill>
          <a:latin typeface="+mn-lt"/>
          <a:ea typeface="+mn-ea"/>
          <a:cs typeface="+mn-cs"/>
        </a:defRPr>
      </a:lvl2pPr>
      <a:lvl3pPr marL="458788" indent="-134938" algn="l" defTabSz="342900" rtl="0" eaLnBrk="0" fontAlgn="base" hangingPunct="0">
        <a:spcBef>
          <a:spcPct val="0"/>
        </a:spcBef>
        <a:spcAft>
          <a:spcPct val="0"/>
        </a:spcAft>
        <a:buFont typeface="Arial" charset="0"/>
        <a:buChar char="−"/>
        <a:defRPr sz="1200" kern="1200">
          <a:solidFill>
            <a:schemeClr val="tx1"/>
          </a:solidFill>
          <a:latin typeface="+mn-lt"/>
          <a:ea typeface="+mn-ea"/>
          <a:cs typeface="+mn-cs"/>
        </a:defRPr>
      </a:lvl3pPr>
      <a:lvl4pPr marL="593725" indent="-134938" algn="l" defTabSz="342900" rtl="0" eaLnBrk="0" fontAlgn="base" hangingPunct="0">
        <a:spcBef>
          <a:spcPct val="0"/>
        </a:spcBef>
        <a:spcAft>
          <a:spcPct val="0"/>
        </a:spcAft>
        <a:buFont typeface="Arial" charset="0"/>
        <a:buChar char="•"/>
        <a:defRPr sz="1200" kern="1200">
          <a:solidFill>
            <a:schemeClr val="tx1"/>
          </a:solidFill>
          <a:latin typeface="+mn-lt"/>
          <a:ea typeface="+mn-ea"/>
          <a:cs typeface="+mn-cs"/>
        </a:defRPr>
      </a:lvl4pPr>
      <a:lvl5pPr marL="728663" indent="-134938" algn="l" defTabSz="342900" rtl="0" eaLnBrk="0" fontAlgn="base" hangingPunct="0">
        <a:spcBef>
          <a:spcPct val="0"/>
        </a:spcBef>
        <a:spcAft>
          <a:spcPct val="0"/>
        </a:spcAft>
        <a:buFont typeface="Arial" charset="0"/>
        <a:buChar char="−"/>
        <a:defRPr sz="1100" kern="1200">
          <a:solidFill>
            <a:schemeClr val="tx1"/>
          </a:solidFill>
          <a:latin typeface="+mn-lt"/>
          <a:ea typeface="+mn-ea"/>
          <a:cs typeface="+mn-cs"/>
        </a:defRPr>
      </a:lvl5pPr>
      <a:lvl6pPr marL="943313" indent="-214313" algn="l" defTabSz="342900" rtl="0" eaLnBrk="1" latinLnBrk="0" hangingPunct="1">
        <a:spcBef>
          <a:spcPts val="0"/>
        </a:spcBef>
        <a:buFont typeface="Arial" pitchFamily="34" charset="0"/>
        <a:buChar char="•"/>
        <a:defRPr sz="1050" kern="1200" baseline="0">
          <a:solidFill>
            <a:schemeClr val="tx1"/>
          </a:solidFill>
          <a:latin typeface="+mn-lt"/>
          <a:ea typeface="+mn-ea"/>
          <a:cs typeface="+mn-cs"/>
        </a:defRPr>
      </a:lvl6pPr>
      <a:lvl7pPr marL="999000" indent="-135000" algn="l" defTabSz="342900" rtl="0" eaLnBrk="1" latinLnBrk="0" hangingPunct="1">
        <a:spcBef>
          <a:spcPts val="0"/>
        </a:spcBef>
        <a:buFont typeface="Arial" pitchFamily="34" charset="0"/>
        <a:buChar char="−"/>
        <a:defRPr sz="975" kern="1200" baseline="0">
          <a:solidFill>
            <a:schemeClr val="tx1"/>
          </a:solidFill>
          <a:latin typeface="+mn-lt"/>
          <a:ea typeface="+mn-ea"/>
          <a:cs typeface="+mn-cs"/>
        </a:defRPr>
      </a:lvl7pPr>
      <a:lvl8pPr marL="2571750" indent="-171450" algn="l" defTabSz="342900" rtl="0" eaLnBrk="1" latinLnBrk="0" hangingPunct="1">
        <a:spcBef>
          <a:spcPct val="20000"/>
        </a:spcBef>
        <a:buFont typeface="Arial"/>
        <a:buChar char="•"/>
        <a:defRPr sz="1500" kern="1200">
          <a:solidFill>
            <a:schemeClr val="tx1"/>
          </a:solidFill>
          <a:latin typeface="+mn-lt"/>
          <a:ea typeface="+mn-ea"/>
          <a:cs typeface="+mn-cs"/>
        </a:defRPr>
      </a:lvl8pPr>
      <a:lvl9pPr marL="2914650" indent="-171450" algn="l" defTabSz="342900" rtl="0" eaLnBrk="1" latinLnBrk="0" hangingPunct="1">
        <a:spcBef>
          <a:spcPct val="20000"/>
        </a:spcBef>
        <a:buFont typeface="Arial"/>
        <a:buChar char="•"/>
        <a:defRPr sz="1500" kern="1200">
          <a:solidFill>
            <a:schemeClr val="tx1"/>
          </a:solidFill>
          <a:latin typeface="+mn-lt"/>
          <a:ea typeface="+mn-ea"/>
          <a:cs typeface="+mn-cs"/>
        </a:defRPr>
      </a:lvl9pPr>
    </p:bodyStyle>
    <p:otherStyle>
      <a:defPPr>
        <a:defRPr lang="en-US"/>
      </a:defPPr>
      <a:lvl1pPr marL="0" algn="l" defTabSz="342900" rtl="0" eaLnBrk="1" latinLnBrk="0" hangingPunct="1">
        <a:defRPr sz="1350" kern="1200">
          <a:solidFill>
            <a:schemeClr val="tx1"/>
          </a:solidFill>
          <a:latin typeface="+mn-lt"/>
          <a:ea typeface="+mn-ea"/>
          <a:cs typeface="+mn-cs"/>
        </a:defRPr>
      </a:lvl1pPr>
      <a:lvl2pPr marL="342900" algn="l" defTabSz="342900" rtl="0" eaLnBrk="1" latinLnBrk="0" hangingPunct="1">
        <a:defRPr sz="1350" kern="1200">
          <a:solidFill>
            <a:schemeClr val="tx1"/>
          </a:solidFill>
          <a:latin typeface="+mn-lt"/>
          <a:ea typeface="+mn-ea"/>
          <a:cs typeface="+mn-cs"/>
        </a:defRPr>
      </a:lvl2pPr>
      <a:lvl3pPr marL="685800" algn="l" defTabSz="342900" rtl="0" eaLnBrk="1" latinLnBrk="0" hangingPunct="1">
        <a:defRPr sz="1350" kern="1200">
          <a:solidFill>
            <a:schemeClr val="tx1"/>
          </a:solidFill>
          <a:latin typeface="+mn-lt"/>
          <a:ea typeface="+mn-ea"/>
          <a:cs typeface="+mn-cs"/>
        </a:defRPr>
      </a:lvl3pPr>
      <a:lvl4pPr marL="1028700" algn="l" defTabSz="342900" rtl="0" eaLnBrk="1" latinLnBrk="0" hangingPunct="1">
        <a:defRPr sz="1350" kern="1200">
          <a:solidFill>
            <a:schemeClr val="tx1"/>
          </a:solidFill>
          <a:latin typeface="+mn-lt"/>
          <a:ea typeface="+mn-ea"/>
          <a:cs typeface="+mn-cs"/>
        </a:defRPr>
      </a:lvl4pPr>
      <a:lvl5pPr marL="1371600" algn="l" defTabSz="342900" rtl="0" eaLnBrk="1" latinLnBrk="0" hangingPunct="1">
        <a:defRPr sz="1350" kern="1200">
          <a:solidFill>
            <a:schemeClr val="tx1"/>
          </a:solidFill>
          <a:latin typeface="+mn-lt"/>
          <a:ea typeface="+mn-ea"/>
          <a:cs typeface="+mn-cs"/>
        </a:defRPr>
      </a:lvl5pPr>
      <a:lvl6pPr marL="1714500" algn="l" defTabSz="342900" rtl="0" eaLnBrk="1" latinLnBrk="0" hangingPunct="1">
        <a:defRPr sz="1350" kern="1200">
          <a:solidFill>
            <a:schemeClr val="tx1"/>
          </a:solidFill>
          <a:latin typeface="+mn-lt"/>
          <a:ea typeface="+mn-ea"/>
          <a:cs typeface="+mn-cs"/>
        </a:defRPr>
      </a:lvl6pPr>
      <a:lvl7pPr marL="2057400" algn="l" defTabSz="342900" rtl="0" eaLnBrk="1" latinLnBrk="0" hangingPunct="1">
        <a:defRPr sz="1350" kern="1200">
          <a:solidFill>
            <a:schemeClr val="tx1"/>
          </a:solidFill>
          <a:latin typeface="+mn-lt"/>
          <a:ea typeface="+mn-ea"/>
          <a:cs typeface="+mn-cs"/>
        </a:defRPr>
      </a:lvl7pPr>
      <a:lvl8pPr marL="2400300" algn="l" defTabSz="342900" rtl="0" eaLnBrk="1" latinLnBrk="0" hangingPunct="1">
        <a:defRPr sz="1350" kern="1200">
          <a:solidFill>
            <a:schemeClr val="tx1"/>
          </a:solidFill>
          <a:latin typeface="+mn-lt"/>
          <a:ea typeface="+mn-ea"/>
          <a:cs typeface="+mn-cs"/>
        </a:defRPr>
      </a:lvl8pPr>
      <a:lvl9pPr marL="2743200" algn="l" defTabSz="342900" rtl="0" eaLnBrk="1" latinLnBrk="0" hangingPunct="1">
        <a:defRPr sz="135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13314" name="FONDO-PATRON-EUOSHA-2011-16-9.png"/>
          <p:cNvPicPr>
            <a:picLocks noChangeAspect="1"/>
          </p:cNvPicPr>
          <p:nvPr/>
        </p:nvPicPr>
        <p:blipFill>
          <a:blip r:embed="rId13"/>
          <a:srcRect/>
          <a:stretch>
            <a:fillRect/>
          </a:stretch>
        </p:blipFill>
        <p:spPr bwMode="auto">
          <a:xfrm>
            <a:off x="0" y="3175"/>
            <a:ext cx="9140825" cy="5137150"/>
          </a:xfrm>
          <a:prstGeom prst="rect">
            <a:avLst/>
          </a:prstGeom>
          <a:noFill/>
          <a:ln w="9525">
            <a:noFill/>
            <a:miter lim="800000"/>
            <a:headEnd/>
            <a:tailEnd/>
          </a:ln>
        </p:spPr>
      </p:pic>
      <p:sp>
        <p:nvSpPr>
          <p:cNvPr id="13315" name="Title Placeholder 1"/>
          <p:cNvSpPr>
            <a:spLocks noGrp="1"/>
          </p:cNvSpPr>
          <p:nvPr>
            <p:ph type="title"/>
          </p:nvPr>
        </p:nvSpPr>
        <p:spPr bwMode="auto">
          <a:xfrm>
            <a:off x="449263" y="134938"/>
            <a:ext cx="7561262" cy="366712"/>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a:t>Click to edit Master title style</a:t>
            </a:r>
          </a:p>
        </p:txBody>
      </p:sp>
      <p:sp>
        <p:nvSpPr>
          <p:cNvPr id="13316" name="Text Placeholder 2"/>
          <p:cNvSpPr>
            <a:spLocks noGrp="1"/>
          </p:cNvSpPr>
          <p:nvPr>
            <p:ph type="body" idx="1"/>
          </p:nvPr>
        </p:nvSpPr>
        <p:spPr bwMode="auto">
          <a:xfrm>
            <a:off x="449263" y="836613"/>
            <a:ext cx="7561262" cy="36449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pic>
        <p:nvPicPr>
          <p:cNvPr id="13317" name="Bild 3" descr="111004_EU-OSHA_PPT_Corporate logo_inner slide.png"/>
          <p:cNvPicPr>
            <a:picLocks noChangeAspect="1"/>
          </p:cNvPicPr>
          <p:nvPr/>
        </p:nvPicPr>
        <p:blipFill>
          <a:blip r:embed="rId14"/>
          <a:srcRect/>
          <a:stretch>
            <a:fillRect/>
          </a:stretch>
        </p:blipFill>
        <p:spPr bwMode="auto">
          <a:xfrm>
            <a:off x="442913" y="4705350"/>
            <a:ext cx="744537" cy="233363"/>
          </a:xfrm>
          <a:prstGeom prst="rect">
            <a:avLst/>
          </a:prstGeom>
          <a:noFill/>
          <a:ln w="9525">
            <a:noFill/>
            <a:miter lim="800000"/>
            <a:headEnd/>
            <a:tailEnd/>
          </a:ln>
        </p:spPr>
      </p:pic>
      <p:sp>
        <p:nvSpPr>
          <p:cNvPr id="10" name="Slide Number Placeholder 9"/>
          <p:cNvSpPr txBox="1">
            <a:spLocks/>
          </p:cNvSpPr>
          <p:nvPr/>
        </p:nvSpPr>
        <p:spPr>
          <a:xfrm>
            <a:off x="8532813" y="4878388"/>
            <a:ext cx="609600" cy="273050"/>
          </a:xfrm>
          <a:prstGeom prst="rect">
            <a:avLst/>
          </a:prstGeom>
        </p:spPr>
        <p:txBody>
          <a:bodyPr lIns="68580" tIns="34290" rIns="68580" bIns="34290" anchor="ctr"/>
          <a:lstStyle>
            <a:defPPr>
              <a:defRPr lang="en-US"/>
            </a:defPPr>
            <a:lvl1pPr marL="0" algn="r" defTabSz="914400" rtl="0" eaLnBrk="1" latinLnBrk="0" hangingPunct="1">
              <a:defRPr sz="1400" kern="1200">
                <a:solidFill>
                  <a:schemeClr val="tx1"/>
                </a:solidFill>
                <a:latin typeface="Arial" pitchFamily="34" charset="0"/>
                <a:ea typeface="+mn-ea"/>
                <a:cs typeface="Arial" pitchFamily="34" charset="0"/>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fontAlgn="auto">
              <a:spcBef>
                <a:spcPts val="0"/>
              </a:spcBef>
              <a:spcAft>
                <a:spcPts val="0"/>
              </a:spcAft>
              <a:defRPr/>
            </a:pPr>
            <a:fld id="{AE19953D-A3B6-42A0-B323-8F97CB18AFF7}" type="slidenum">
              <a:rPr lang="en-GB" sz="750" smtClean="0"/>
              <a:pPr fontAlgn="auto">
                <a:spcBef>
                  <a:spcPts val="0"/>
                </a:spcBef>
                <a:spcAft>
                  <a:spcPts val="0"/>
                </a:spcAft>
                <a:defRPr/>
              </a:pPr>
              <a:t>‹#›</a:t>
            </a:fld>
            <a:endParaRPr lang="en-GB" sz="750" dirty="0"/>
          </a:p>
        </p:txBody>
      </p:sp>
      <p:sp>
        <p:nvSpPr>
          <p:cNvPr id="11" name="Rectangle 11"/>
          <p:cNvSpPr>
            <a:spLocks noChangeArrowheads="1"/>
          </p:cNvSpPr>
          <p:nvPr/>
        </p:nvSpPr>
        <p:spPr bwMode="auto">
          <a:xfrm>
            <a:off x="1392238" y="4857750"/>
            <a:ext cx="6040437" cy="79375"/>
          </a:xfrm>
          <a:prstGeom prst="rect">
            <a:avLst/>
          </a:prstGeom>
          <a:noFill/>
          <a:ln w="9525">
            <a:noFill/>
            <a:miter lim="800000"/>
            <a:headEnd/>
            <a:tailEnd/>
          </a:ln>
        </p:spPr>
        <p:txBody>
          <a:bodyPr lIns="0" tIns="0" rIns="0" bIns="0"/>
          <a:lstStyle/>
          <a:p>
            <a:pPr algn="ctr" fontAlgn="auto">
              <a:lnSpc>
                <a:spcPct val="90000"/>
              </a:lnSpc>
              <a:spcBef>
                <a:spcPct val="30000"/>
              </a:spcBef>
              <a:spcAft>
                <a:spcPts val="0"/>
              </a:spcAft>
              <a:buClr>
                <a:srgbClr val="00529F"/>
              </a:buClr>
              <a:defRPr/>
            </a:pPr>
            <a:r>
              <a:rPr lang="en-GB" sz="675" b="1" dirty="0">
                <a:solidFill>
                  <a:schemeClr val="tx2"/>
                </a:solidFill>
                <a:latin typeface="Arial" pitchFamily="-107" charset="0"/>
                <a:ea typeface="ＭＳ Ｐゴシック" pitchFamily="-107" charset="-128"/>
                <a:cs typeface="ＭＳ Ｐゴシック" pitchFamily="-107" charset="-128"/>
              </a:rPr>
              <a:t>www.healthy-workplaces.eu</a:t>
            </a:r>
          </a:p>
        </p:txBody>
      </p:sp>
      <p:pic>
        <p:nvPicPr>
          <p:cNvPr id="13320" name="Bild 5" descr="111004_EU-OSHA_PPT_HW logo.png"/>
          <p:cNvPicPr>
            <a:picLocks noChangeAspect="1"/>
          </p:cNvPicPr>
          <p:nvPr/>
        </p:nvPicPr>
        <p:blipFill>
          <a:blip r:embed="rId15"/>
          <a:srcRect/>
          <a:stretch>
            <a:fillRect/>
          </a:stretch>
        </p:blipFill>
        <p:spPr bwMode="auto">
          <a:xfrm>
            <a:off x="7432675" y="4522788"/>
            <a:ext cx="577850" cy="474662"/>
          </a:xfrm>
          <a:prstGeom prst="rect">
            <a:avLst/>
          </a:prstGeom>
          <a:noFill/>
          <a:ln w="9525">
            <a:noFill/>
            <a:miter lim="800000"/>
            <a:headEnd/>
            <a:tailEnd/>
          </a:ln>
        </p:spPr>
      </p:pic>
    </p:spTree>
  </p:cSld>
  <p:clrMap bg1="lt1" tx1="dk1" bg2="lt2" tx2="dk2" accent1="accent1" accent2="accent2" accent3="accent3" accent4="accent4" accent5="accent5" accent6="accent6" hlink="hlink" folHlink="folHlink"/>
  <p:sldLayoutIdLst>
    <p:sldLayoutId id="2147483802" r:id="rId1"/>
    <p:sldLayoutId id="2147483791" r:id="rId2"/>
    <p:sldLayoutId id="2147483803" r:id="rId3"/>
    <p:sldLayoutId id="2147483792" r:id="rId4"/>
    <p:sldLayoutId id="2147483793" r:id="rId5"/>
    <p:sldLayoutId id="2147483794" r:id="rId6"/>
    <p:sldLayoutId id="2147483795" r:id="rId7"/>
    <p:sldLayoutId id="2147483796" r:id="rId8"/>
    <p:sldLayoutId id="2147483797" r:id="rId9"/>
    <p:sldLayoutId id="2147483798" r:id="rId10"/>
    <p:sldLayoutId id="2147483799" r:id="rId11"/>
  </p:sldLayoutIdLst>
  <p:txStyles>
    <p:titleStyle>
      <a:lvl1pPr algn="l" defTabSz="342900" rtl="0" eaLnBrk="0" fontAlgn="base" hangingPunct="0">
        <a:spcBef>
          <a:spcPct val="0"/>
        </a:spcBef>
        <a:spcAft>
          <a:spcPct val="0"/>
        </a:spcAft>
        <a:defRPr b="1" kern="1200">
          <a:solidFill>
            <a:schemeClr val="tx2"/>
          </a:solidFill>
          <a:latin typeface="+mj-lt"/>
          <a:ea typeface="Trebuchet MS" pitchFamily="34" charset="0"/>
          <a:cs typeface="Trebuchet MS"/>
        </a:defRPr>
      </a:lvl1pPr>
      <a:lvl2pPr algn="l" defTabSz="342900" rtl="0" eaLnBrk="0" fontAlgn="base" hangingPunct="0">
        <a:spcBef>
          <a:spcPct val="0"/>
        </a:spcBef>
        <a:spcAft>
          <a:spcPct val="0"/>
        </a:spcAft>
        <a:defRPr b="1">
          <a:solidFill>
            <a:schemeClr val="tx2"/>
          </a:solidFill>
          <a:latin typeface="Arial" charset="0"/>
          <a:ea typeface="Trebuchet MS" pitchFamily="34" charset="0"/>
          <a:cs typeface="Trebuchet MS" pitchFamily="34" charset="0"/>
        </a:defRPr>
      </a:lvl2pPr>
      <a:lvl3pPr algn="l" defTabSz="342900" rtl="0" eaLnBrk="0" fontAlgn="base" hangingPunct="0">
        <a:spcBef>
          <a:spcPct val="0"/>
        </a:spcBef>
        <a:spcAft>
          <a:spcPct val="0"/>
        </a:spcAft>
        <a:defRPr b="1">
          <a:solidFill>
            <a:schemeClr val="tx2"/>
          </a:solidFill>
          <a:latin typeface="Arial" charset="0"/>
          <a:ea typeface="Trebuchet MS" pitchFamily="34" charset="0"/>
          <a:cs typeface="Trebuchet MS" pitchFamily="34" charset="0"/>
        </a:defRPr>
      </a:lvl3pPr>
      <a:lvl4pPr algn="l" defTabSz="342900" rtl="0" eaLnBrk="0" fontAlgn="base" hangingPunct="0">
        <a:spcBef>
          <a:spcPct val="0"/>
        </a:spcBef>
        <a:spcAft>
          <a:spcPct val="0"/>
        </a:spcAft>
        <a:defRPr b="1">
          <a:solidFill>
            <a:schemeClr val="tx2"/>
          </a:solidFill>
          <a:latin typeface="Arial" charset="0"/>
          <a:ea typeface="Trebuchet MS" pitchFamily="34" charset="0"/>
          <a:cs typeface="Trebuchet MS" pitchFamily="34" charset="0"/>
        </a:defRPr>
      </a:lvl4pPr>
      <a:lvl5pPr algn="l" defTabSz="342900" rtl="0" eaLnBrk="0" fontAlgn="base" hangingPunct="0">
        <a:spcBef>
          <a:spcPct val="0"/>
        </a:spcBef>
        <a:spcAft>
          <a:spcPct val="0"/>
        </a:spcAft>
        <a:defRPr b="1">
          <a:solidFill>
            <a:schemeClr val="tx2"/>
          </a:solidFill>
          <a:latin typeface="Arial" charset="0"/>
          <a:ea typeface="Trebuchet MS" pitchFamily="34" charset="0"/>
          <a:cs typeface="Trebuchet MS" pitchFamily="34" charset="0"/>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188913" indent="-188913" algn="l" defTabSz="342900" rtl="0" eaLnBrk="0" fontAlgn="base" hangingPunct="0">
        <a:spcBef>
          <a:spcPts val="450"/>
        </a:spcBef>
        <a:spcAft>
          <a:spcPct val="0"/>
        </a:spcAft>
        <a:buClr>
          <a:schemeClr val="tx2"/>
        </a:buClr>
        <a:buFont typeface="Wingdings" pitchFamily="2" charset="2"/>
        <a:buChar char="§"/>
        <a:defRPr sz="1300" b="1" kern="1200">
          <a:solidFill>
            <a:schemeClr val="tx2"/>
          </a:solidFill>
          <a:latin typeface="+mn-lt"/>
          <a:ea typeface="+mn-ea"/>
          <a:cs typeface="+mn-cs"/>
        </a:defRPr>
      </a:lvl1pPr>
      <a:lvl2pPr marL="323850" indent="-134938" algn="l" defTabSz="342900" rtl="0" eaLnBrk="0" fontAlgn="base" hangingPunct="0">
        <a:spcBef>
          <a:spcPct val="0"/>
        </a:spcBef>
        <a:spcAft>
          <a:spcPct val="0"/>
        </a:spcAft>
        <a:buFont typeface="Arial" charset="0"/>
        <a:buChar char="•"/>
        <a:defRPr sz="1300" kern="1200">
          <a:solidFill>
            <a:schemeClr val="tx1"/>
          </a:solidFill>
          <a:latin typeface="+mn-lt"/>
          <a:ea typeface="+mn-ea"/>
          <a:cs typeface="+mn-cs"/>
        </a:defRPr>
      </a:lvl2pPr>
      <a:lvl3pPr marL="458788" indent="-134938" algn="l" defTabSz="342900" rtl="0" eaLnBrk="0" fontAlgn="base" hangingPunct="0">
        <a:spcBef>
          <a:spcPct val="0"/>
        </a:spcBef>
        <a:spcAft>
          <a:spcPct val="0"/>
        </a:spcAft>
        <a:buFont typeface="Arial" charset="0"/>
        <a:buChar char="−"/>
        <a:defRPr sz="1200" kern="1200">
          <a:solidFill>
            <a:schemeClr val="tx1"/>
          </a:solidFill>
          <a:latin typeface="+mn-lt"/>
          <a:ea typeface="+mn-ea"/>
          <a:cs typeface="+mn-cs"/>
        </a:defRPr>
      </a:lvl3pPr>
      <a:lvl4pPr marL="593725" indent="-134938" algn="l" defTabSz="342900" rtl="0" eaLnBrk="0" fontAlgn="base" hangingPunct="0">
        <a:spcBef>
          <a:spcPct val="0"/>
        </a:spcBef>
        <a:spcAft>
          <a:spcPct val="0"/>
        </a:spcAft>
        <a:buFont typeface="Arial" charset="0"/>
        <a:buChar char="•"/>
        <a:defRPr sz="1200" kern="1200">
          <a:solidFill>
            <a:schemeClr val="tx1"/>
          </a:solidFill>
          <a:latin typeface="+mn-lt"/>
          <a:ea typeface="+mn-ea"/>
          <a:cs typeface="+mn-cs"/>
        </a:defRPr>
      </a:lvl4pPr>
      <a:lvl5pPr marL="728663" indent="-134938" algn="l" defTabSz="342900" rtl="0" eaLnBrk="0" fontAlgn="base" hangingPunct="0">
        <a:spcBef>
          <a:spcPct val="0"/>
        </a:spcBef>
        <a:spcAft>
          <a:spcPct val="0"/>
        </a:spcAft>
        <a:buFont typeface="Arial" charset="0"/>
        <a:buChar char="−"/>
        <a:defRPr sz="1100" kern="1200">
          <a:solidFill>
            <a:schemeClr val="tx1"/>
          </a:solidFill>
          <a:latin typeface="+mn-lt"/>
          <a:ea typeface="+mn-ea"/>
          <a:cs typeface="+mn-cs"/>
        </a:defRPr>
      </a:lvl5pPr>
      <a:lvl6pPr marL="943313" indent="-214313" algn="l" defTabSz="342900" rtl="0" eaLnBrk="1" latinLnBrk="0" hangingPunct="1">
        <a:spcBef>
          <a:spcPts val="0"/>
        </a:spcBef>
        <a:buFont typeface="Arial" pitchFamily="34" charset="0"/>
        <a:buChar char="•"/>
        <a:defRPr sz="1050" kern="1200" baseline="0">
          <a:solidFill>
            <a:schemeClr val="tx1"/>
          </a:solidFill>
          <a:latin typeface="+mn-lt"/>
          <a:ea typeface="+mn-ea"/>
          <a:cs typeface="+mn-cs"/>
        </a:defRPr>
      </a:lvl6pPr>
      <a:lvl7pPr marL="999000" indent="-135000" algn="l" defTabSz="342900" rtl="0" eaLnBrk="1" latinLnBrk="0" hangingPunct="1">
        <a:spcBef>
          <a:spcPts val="0"/>
        </a:spcBef>
        <a:buFont typeface="Arial" pitchFamily="34" charset="0"/>
        <a:buChar char="−"/>
        <a:defRPr sz="975" kern="1200" baseline="0">
          <a:solidFill>
            <a:schemeClr val="tx1"/>
          </a:solidFill>
          <a:latin typeface="+mn-lt"/>
          <a:ea typeface="+mn-ea"/>
          <a:cs typeface="+mn-cs"/>
        </a:defRPr>
      </a:lvl7pPr>
      <a:lvl8pPr marL="2571750" indent="-171450" algn="l" defTabSz="342900" rtl="0" eaLnBrk="1" latinLnBrk="0" hangingPunct="1">
        <a:spcBef>
          <a:spcPct val="20000"/>
        </a:spcBef>
        <a:buFont typeface="Arial"/>
        <a:buChar char="•"/>
        <a:defRPr sz="1500" kern="1200">
          <a:solidFill>
            <a:schemeClr val="tx1"/>
          </a:solidFill>
          <a:latin typeface="+mn-lt"/>
          <a:ea typeface="+mn-ea"/>
          <a:cs typeface="+mn-cs"/>
        </a:defRPr>
      </a:lvl8pPr>
      <a:lvl9pPr marL="2914650" indent="-171450" algn="l" defTabSz="342900" rtl="0" eaLnBrk="1" latinLnBrk="0" hangingPunct="1">
        <a:spcBef>
          <a:spcPct val="20000"/>
        </a:spcBef>
        <a:buFont typeface="Arial"/>
        <a:buChar char="•"/>
        <a:defRPr sz="1500" kern="1200">
          <a:solidFill>
            <a:schemeClr val="tx1"/>
          </a:solidFill>
          <a:latin typeface="+mn-lt"/>
          <a:ea typeface="+mn-ea"/>
          <a:cs typeface="+mn-cs"/>
        </a:defRPr>
      </a:lvl9pPr>
    </p:bodyStyle>
    <p:otherStyle>
      <a:defPPr>
        <a:defRPr lang="en-US"/>
      </a:defPPr>
      <a:lvl1pPr marL="0" algn="l" defTabSz="342900" rtl="0" eaLnBrk="1" latinLnBrk="0" hangingPunct="1">
        <a:defRPr sz="1350" kern="1200">
          <a:solidFill>
            <a:schemeClr val="tx1"/>
          </a:solidFill>
          <a:latin typeface="+mn-lt"/>
          <a:ea typeface="+mn-ea"/>
          <a:cs typeface="+mn-cs"/>
        </a:defRPr>
      </a:lvl1pPr>
      <a:lvl2pPr marL="342900" algn="l" defTabSz="342900" rtl="0" eaLnBrk="1" latinLnBrk="0" hangingPunct="1">
        <a:defRPr sz="1350" kern="1200">
          <a:solidFill>
            <a:schemeClr val="tx1"/>
          </a:solidFill>
          <a:latin typeface="+mn-lt"/>
          <a:ea typeface="+mn-ea"/>
          <a:cs typeface="+mn-cs"/>
        </a:defRPr>
      </a:lvl2pPr>
      <a:lvl3pPr marL="685800" algn="l" defTabSz="342900" rtl="0" eaLnBrk="1" latinLnBrk="0" hangingPunct="1">
        <a:defRPr sz="1350" kern="1200">
          <a:solidFill>
            <a:schemeClr val="tx1"/>
          </a:solidFill>
          <a:latin typeface="+mn-lt"/>
          <a:ea typeface="+mn-ea"/>
          <a:cs typeface="+mn-cs"/>
        </a:defRPr>
      </a:lvl3pPr>
      <a:lvl4pPr marL="1028700" algn="l" defTabSz="342900" rtl="0" eaLnBrk="1" latinLnBrk="0" hangingPunct="1">
        <a:defRPr sz="1350" kern="1200">
          <a:solidFill>
            <a:schemeClr val="tx1"/>
          </a:solidFill>
          <a:latin typeface="+mn-lt"/>
          <a:ea typeface="+mn-ea"/>
          <a:cs typeface="+mn-cs"/>
        </a:defRPr>
      </a:lvl4pPr>
      <a:lvl5pPr marL="1371600" algn="l" defTabSz="342900" rtl="0" eaLnBrk="1" latinLnBrk="0" hangingPunct="1">
        <a:defRPr sz="1350" kern="1200">
          <a:solidFill>
            <a:schemeClr val="tx1"/>
          </a:solidFill>
          <a:latin typeface="+mn-lt"/>
          <a:ea typeface="+mn-ea"/>
          <a:cs typeface="+mn-cs"/>
        </a:defRPr>
      </a:lvl5pPr>
      <a:lvl6pPr marL="1714500" algn="l" defTabSz="342900" rtl="0" eaLnBrk="1" latinLnBrk="0" hangingPunct="1">
        <a:defRPr sz="1350" kern="1200">
          <a:solidFill>
            <a:schemeClr val="tx1"/>
          </a:solidFill>
          <a:latin typeface="+mn-lt"/>
          <a:ea typeface="+mn-ea"/>
          <a:cs typeface="+mn-cs"/>
        </a:defRPr>
      </a:lvl6pPr>
      <a:lvl7pPr marL="2057400" algn="l" defTabSz="342900" rtl="0" eaLnBrk="1" latinLnBrk="0" hangingPunct="1">
        <a:defRPr sz="1350" kern="1200">
          <a:solidFill>
            <a:schemeClr val="tx1"/>
          </a:solidFill>
          <a:latin typeface="+mn-lt"/>
          <a:ea typeface="+mn-ea"/>
          <a:cs typeface="+mn-cs"/>
        </a:defRPr>
      </a:lvl7pPr>
      <a:lvl8pPr marL="2400300" algn="l" defTabSz="342900" rtl="0" eaLnBrk="1" latinLnBrk="0" hangingPunct="1">
        <a:defRPr sz="1350" kern="1200">
          <a:solidFill>
            <a:schemeClr val="tx1"/>
          </a:solidFill>
          <a:latin typeface="+mn-lt"/>
          <a:ea typeface="+mn-ea"/>
          <a:cs typeface="+mn-cs"/>
        </a:defRPr>
      </a:lvl8pPr>
      <a:lvl9pPr marL="2743200" algn="l" defTabSz="3429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3.xml"/><Relationship Id="rId1" Type="http://schemas.openxmlformats.org/officeDocument/2006/relationships/slideLayout" Target="../slideLayouts/slideLayout20.xml"/><Relationship Id="rId6" Type="http://schemas.openxmlformats.org/officeDocument/2006/relationships/image" Target="../media/image18.jpeg"/><Relationship Id="rId5" Type="http://schemas.openxmlformats.org/officeDocument/2006/relationships/image" Target="../media/image17.jpeg"/><Relationship Id="rId4" Type="http://schemas.openxmlformats.org/officeDocument/2006/relationships/image" Target="../media/image16.jpeg"/></Relationships>
</file>

<file path=ppt/slides/_rels/slide4.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4.xml"/><Relationship Id="rId1" Type="http://schemas.openxmlformats.org/officeDocument/2006/relationships/slideLayout" Target="../slideLayouts/slideLayout20.xml"/><Relationship Id="rId5" Type="http://schemas.openxmlformats.org/officeDocument/2006/relationships/image" Target="../media/image21.jpeg"/><Relationship Id="rId4" Type="http://schemas.openxmlformats.org/officeDocument/2006/relationships/image" Target="../media/image20.jpeg"/></Relationships>
</file>

<file path=ppt/slides/_rels/slide5.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5.xml"/><Relationship Id="rId1" Type="http://schemas.openxmlformats.org/officeDocument/2006/relationships/slideLayout" Target="../slideLayouts/slideLayout20.xml"/><Relationship Id="rId6" Type="http://schemas.openxmlformats.org/officeDocument/2006/relationships/image" Target="../media/image25.jpeg"/><Relationship Id="rId5" Type="http://schemas.openxmlformats.org/officeDocument/2006/relationships/image" Target="../media/image24.jpeg"/><Relationship Id="rId4" Type="http://schemas.openxmlformats.org/officeDocument/2006/relationships/image" Target="../media/image23.jpeg"/></Relationships>
</file>

<file path=ppt/slides/_rels/slide6.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6.xml"/><Relationship Id="rId1" Type="http://schemas.openxmlformats.org/officeDocument/2006/relationships/slideLayout" Target="../slideLayouts/slideLayout2.xml"/><Relationship Id="rId5" Type="http://schemas.openxmlformats.org/officeDocument/2006/relationships/image" Target="../media/image28.png"/><Relationship Id="rId4" Type="http://schemas.openxmlformats.org/officeDocument/2006/relationships/image" Target="../media/image27.png"/></Relationships>
</file>

<file path=ppt/slides/_rels/slide7.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8.xml"/><Relationship Id="rId1" Type="http://schemas.openxmlformats.org/officeDocument/2006/relationships/slideLayout" Target="../slideLayouts/slideLayout2.xml"/><Relationship Id="rId5" Type="http://schemas.openxmlformats.org/officeDocument/2006/relationships/image" Target="../media/image32.jpeg"/><Relationship Id="rId4" Type="http://schemas.openxmlformats.org/officeDocument/2006/relationships/image" Target="../media/image31.png"/></Relationships>
</file>

<file path=ppt/slides/_rels/slide9.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8" Type="http://schemas.openxmlformats.org/officeDocument/2006/relationships/image" Target="../media/image36.png"/><Relationship Id="rId13" Type="http://schemas.openxmlformats.org/officeDocument/2006/relationships/hyperlink" Target="https://healthy-workplaces.eu/en/about-topic/priority-area/facts-figures" TargetMode="External"/><Relationship Id="rId3" Type="http://schemas.openxmlformats.org/officeDocument/2006/relationships/hyperlink" Target="https://healthy-workplaces.eu/en/about-topic/priority-area/chronic-conditions" TargetMode="External"/><Relationship Id="rId7" Type="http://schemas.openxmlformats.org/officeDocument/2006/relationships/hyperlink" Target="https://healthy-workplaces.eu/en/about-topic/priority-area/psychosocial-risks" TargetMode="External"/><Relationship Id="rId12" Type="http://schemas.openxmlformats.org/officeDocument/2006/relationships/image" Target="../media/image38.png"/><Relationship Id="rId2" Type="http://schemas.openxmlformats.org/officeDocument/2006/relationships/notesSlide" Target="../notesSlides/notesSlide10.xml"/><Relationship Id="rId1" Type="http://schemas.openxmlformats.org/officeDocument/2006/relationships/slideLayout" Target="../slideLayouts/slideLayout2.xml"/><Relationship Id="rId6" Type="http://schemas.openxmlformats.org/officeDocument/2006/relationships/image" Target="../media/image35.png"/><Relationship Id="rId11" Type="http://schemas.openxmlformats.org/officeDocument/2006/relationships/hyperlink" Target="https://healthy-workplaces.eu/en/about-topic/priority-area/worker-diversity" TargetMode="External"/><Relationship Id="rId5" Type="http://schemas.openxmlformats.org/officeDocument/2006/relationships/hyperlink" Target="https://healthy-workplaces.eu/en/about-topic/priority-area/future-generations" TargetMode="External"/><Relationship Id="rId10" Type="http://schemas.openxmlformats.org/officeDocument/2006/relationships/image" Target="../media/image37.png"/><Relationship Id="rId4" Type="http://schemas.openxmlformats.org/officeDocument/2006/relationships/image" Target="../media/image34.png"/><Relationship Id="rId9" Type="http://schemas.openxmlformats.org/officeDocument/2006/relationships/hyperlink" Target="https://healthy-workplaces.eu/en/about-topic/priority-area/sedentary-work" TargetMode="External"/><Relationship Id="rId14" Type="http://schemas.openxmlformats.org/officeDocument/2006/relationships/image" Target="../media/image39.png"/></Relationships>
</file>

<file path=ppt/slides/_rels/slide11.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8" Type="http://schemas.openxmlformats.org/officeDocument/2006/relationships/hyperlink" Target="https://europa.eu/european-union/about-eu/institutions-bodies_en" TargetMode="External"/><Relationship Id="rId3" Type="http://schemas.openxmlformats.org/officeDocument/2006/relationships/image" Target="../media/image41.png"/><Relationship Id="rId7" Type="http://schemas.openxmlformats.org/officeDocument/2006/relationships/hyperlink" Target="https://healthy-workplaces.eu/en/campaign-partners/campaign-media-partners" TargetMode="External"/><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hyperlink" Target="https://healthy-workplaces.eu/en/campaign-partners/enterprise-europe-network" TargetMode="External"/><Relationship Id="rId11" Type="http://schemas.openxmlformats.org/officeDocument/2006/relationships/image" Target="../media/image42.tiff"/><Relationship Id="rId5" Type="http://schemas.openxmlformats.org/officeDocument/2006/relationships/hyperlink" Target="https://eur-lex.europa.eu/summary/glossary/social_partners.html" TargetMode="External"/><Relationship Id="rId10" Type="http://schemas.openxmlformats.org/officeDocument/2006/relationships/hyperlink" Target="https://europa.eu/european-union/about-eu/agencies/decentralised-agencies_en" TargetMode="External"/><Relationship Id="rId4" Type="http://schemas.openxmlformats.org/officeDocument/2006/relationships/hyperlink" Target="https://healthy-workplaces.eu/en/campaign-partners/official-campaign-partners" TargetMode="External"/><Relationship Id="rId9" Type="http://schemas.openxmlformats.org/officeDocument/2006/relationships/hyperlink" Target="https://healthy-workplaces.eu/en/campaign-partners/national-focal-points" TargetMode="External"/></Relationships>
</file>

<file path=ppt/slides/_rels/slide13.xml.rels><?xml version="1.0" encoding="UTF-8" standalone="yes"?>
<Relationships xmlns="http://schemas.openxmlformats.org/package/2006/relationships"><Relationship Id="rId8" Type="http://schemas.openxmlformats.org/officeDocument/2006/relationships/image" Target="../media/image45.jpeg"/><Relationship Id="rId13" Type="http://schemas.openxmlformats.org/officeDocument/2006/relationships/hyperlink" Target="https://healthy-workplaces.eu/en/tools-and-publications/practical-tools" TargetMode="External"/><Relationship Id="rId18" Type="http://schemas.openxmlformats.org/officeDocument/2006/relationships/image" Target="../media/image50.png"/><Relationship Id="rId3" Type="http://schemas.openxmlformats.org/officeDocument/2006/relationships/hyperlink" Target="https://healthy-workplaces.eu/en/tools-and-publications/publications" TargetMode="External"/><Relationship Id="rId7" Type="http://schemas.openxmlformats.org/officeDocument/2006/relationships/hyperlink" Target="https://healthy-workplaces.eu/en/tools-and-publications/campaign-toolkit" TargetMode="External"/><Relationship Id="rId12" Type="http://schemas.openxmlformats.org/officeDocument/2006/relationships/image" Target="../media/image47.png"/><Relationship Id="rId17" Type="http://schemas.openxmlformats.org/officeDocument/2006/relationships/hyperlink" Target="https://healthy-workplaces.eu/en/tools-and-publications/legislation" TargetMode="External"/><Relationship Id="rId2" Type="http://schemas.openxmlformats.org/officeDocument/2006/relationships/notesSlide" Target="../notesSlides/notesSlide13.xml"/><Relationship Id="rId16" Type="http://schemas.openxmlformats.org/officeDocument/2006/relationships/image" Target="../media/image49.jpeg"/><Relationship Id="rId1" Type="http://schemas.openxmlformats.org/officeDocument/2006/relationships/slideLayout" Target="../slideLayouts/slideLayout2.xml"/><Relationship Id="rId6" Type="http://schemas.openxmlformats.org/officeDocument/2006/relationships/image" Target="../media/image44.png"/><Relationship Id="rId11" Type="http://schemas.openxmlformats.org/officeDocument/2006/relationships/hyperlink" Target="https://healthy-workplaces.eu/en/tools-and-publications/oshwiki" TargetMode="External"/><Relationship Id="rId5" Type="http://schemas.openxmlformats.org/officeDocument/2006/relationships/hyperlink" Target="https://healthy-workplaces.eu/en/tools-and-publications/campaign-materials" TargetMode="External"/><Relationship Id="rId15" Type="http://schemas.openxmlformats.org/officeDocument/2006/relationships/hyperlink" Target="https://healthy-workplaces.eu/en/tools-and-publications/case-studies" TargetMode="External"/><Relationship Id="rId10" Type="http://schemas.openxmlformats.org/officeDocument/2006/relationships/image" Target="../media/image46.png"/><Relationship Id="rId4" Type="http://schemas.openxmlformats.org/officeDocument/2006/relationships/image" Target="../media/image43.png"/><Relationship Id="rId9" Type="http://schemas.openxmlformats.org/officeDocument/2006/relationships/hyperlink" Target="https://healthy-workplaces.eu/en/tools-and-publications/napo-films" TargetMode="External"/><Relationship Id="rId14" Type="http://schemas.openxmlformats.org/officeDocument/2006/relationships/image" Target="../media/image48.jpeg"/></Relationships>
</file>

<file path=ppt/slides/_rels/slide14.xml.rels><?xml version="1.0" encoding="UTF-8" standalone="yes"?>
<Relationships xmlns="http://schemas.openxmlformats.org/package/2006/relationships"><Relationship Id="rId8" Type="http://schemas.openxmlformats.org/officeDocument/2006/relationships/image" Target="../media/image53.png"/><Relationship Id="rId13" Type="http://schemas.openxmlformats.org/officeDocument/2006/relationships/hyperlink" Target="https://healthy-workplaces.eu/en/media-centre/events" TargetMode="External"/><Relationship Id="rId3" Type="http://schemas.openxmlformats.org/officeDocument/2006/relationships/hyperlink" Target="https://healthy-workplaces.eu/en/get-involved/european-week" TargetMode="External"/><Relationship Id="rId7" Type="http://schemas.openxmlformats.org/officeDocument/2006/relationships/hyperlink" Target="https://healthy-workplaces.eu/en/get-involved/good-practice-awards" TargetMode="External"/><Relationship Id="rId12" Type="http://schemas.openxmlformats.org/officeDocument/2006/relationships/image" Target="../media/image44.png"/><Relationship Id="rId2" Type="http://schemas.openxmlformats.org/officeDocument/2006/relationships/notesSlide" Target="../notesSlides/notesSlide14.xml"/><Relationship Id="rId16" Type="http://schemas.openxmlformats.org/officeDocument/2006/relationships/image" Target="../media/image55.png"/><Relationship Id="rId1" Type="http://schemas.openxmlformats.org/officeDocument/2006/relationships/slideLayout" Target="../slideLayouts/slideLayout2.xml"/><Relationship Id="rId6" Type="http://schemas.openxmlformats.org/officeDocument/2006/relationships/image" Target="../media/image52.png"/><Relationship Id="rId11" Type="http://schemas.openxmlformats.org/officeDocument/2006/relationships/hyperlink" Target="https://healthy-workplaces.eu/en/tools-and-publications/campaign-materials" TargetMode="External"/><Relationship Id="rId5" Type="http://schemas.openxmlformats.org/officeDocument/2006/relationships/hyperlink" Target="https://healthy-workplaces.eu/en/get-involved/become-campaign-partner" TargetMode="External"/><Relationship Id="rId15" Type="http://schemas.openxmlformats.org/officeDocument/2006/relationships/hyperlink" Target="https://healthy-workplaces.eu/en/get-involved/get-your-certificate" TargetMode="External"/><Relationship Id="rId10" Type="http://schemas.openxmlformats.org/officeDocument/2006/relationships/image" Target="../media/image45.jpeg"/><Relationship Id="rId4" Type="http://schemas.openxmlformats.org/officeDocument/2006/relationships/image" Target="../media/image51.png"/><Relationship Id="rId9" Type="http://schemas.openxmlformats.org/officeDocument/2006/relationships/hyperlink" Target="https://healthy-workplaces.eu/en/tools-and-publications/campaign-toolkit" TargetMode="External"/><Relationship Id="rId14" Type="http://schemas.openxmlformats.org/officeDocument/2006/relationships/image" Target="../media/image54.png"/></Relationships>
</file>

<file path=ppt/slides/_rels/slide15.xml.rels><?xml version="1.0" encoding="UTF-8" standalone="yes"?>
<Relationships xmlns="http://schemas.openxmlformats.org/package/2006/relationships"><Relationship Id="rId8" Type="http://schemas.openxmlformats.org/officeDocument/2006/relationships/image" Target="../media/image57.png"/><Relationship Id="rId13" Type="http://schemas.openxmlformats.org/officeDocument/2006/relationships/hyperlink" Target="https://www.linkedin.com/company/europeanagency-for-safety-and-health-at-work" TargetMode="External"/><Relationship Id="rId3" Type="http://schemas.openxmlformats.org/officeDocument/2006/relationships/image" Target="../media/image30.png"/><Relationship Id="rId7" Type="http://schemas.openxmlformats.org/officeDocument/2006/relationships/hyperlink" Target="http://twitter.com/eu_osha" TargetMode="External"/><Relationship Id="rId12" Type="http://schemas.openxmlformats.org/officeDocument/2006/relationships/image" Target="../media/image59.png"/><Relationship Id="rId2" Type="http://schemas.openxmlformats.org/officeDocument/2006/relationships/notesSlide" Target="../notesSlides/notesSlide15.xml"/><Relationship Id="rId1" Type="http://schemas.openxmlformats.org/officeDocument/2006/relationships/slideLayout" Target="../slideLayouts/slideLayout2.xml"/><Relationship Id="rId6" Type="http://schemas.openxmlformats.org/officeDocument/2006/relationships/hyperlink" Target="https://healthy-workplaces.eu/en/healthy-workplaces-newsletter" TargetMode="External"/><Relationship Id="rId11" Type="http://schemas.openxmlformats.org/officeDocument/2006/relationships/hyperlink" Target="http://www.youtube.com/user/EUOSHA" TargetMode="External"/><Relationship Id="rId5" Type="http://schemas.openxmlformats.org/officeDocument/2006/relationships/hyperlink" Target="http://www.healthy-workplaces.eu/" TargetMode="External"/><Relationship Id="rId15" Type="http://schemas.openxmlformats.org/officeDocument/2006/relationships/image" Target="../media/image61.png"/><Relationship Id="rId10" Type="http://schemas.openxmlformats.org/officeDocument/2006/relationships/image" Target="../media/image58.png"/><Relationship Id="rId4" Type="http://schemas.openxmlformats.org/officeDocument/2006/relationships/image" Target="../media/image56.jpeg"/><Relationship Id="rId9" Type="http://schemas.openxmlformats.org/officeDocument/2006/relationships/hyperlink" Target="https://www.facebook.com/EuropeanAgencyforSafetyandHealthatWork" TargetMode="External"/><Relationship Id="rId14" Type="http://schemas.openxmlformats.org/officeDocument/2006/relationships/image" Target="../media/image60.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49" name="Título 1"/>
          <p:cNvSpPr>
            <a:spLocks noGrp="1"/>
          </p:cNvSpPr>
          <p:nvPr>
            <p:ph type="title"/>
          </p:nvPr>
        </p:nvSpPr>
        <p:spPr>
          <a:xfrm>
            <a:off x="1116013" y="3795713"/>
            <a:ext cx="5027612" cy="647700"/>
          </a:xfrm>
        </p:spPr>
        <p:txBody>
          <a:bodyPr/>
          <a:lstStyle/>
          <a:p>
            <a:pPr eaLnBrk="1" hangingPunct="1"/>
            <a:r>
              <a:rPr lang="ro-RO" sz="1800">
                <a:solidFill>
                  <a:srgbClr val="ACC700"/>
                </a:solidFill>
                <a:cs typeface="Trebuchet MS" pitchFamily="34" charset="0"/>
              </a:rPr>
              <a:t>Prevenirea și gestionarea afecțiunilor musculoscheletice de origine profesională</a:t>
            </a:r>
          </a:p>
        </p:txBody>
      </p:sp>
      <p:sp>
        <p:nvSpPr>
          <p:cNvPr id="27650" name="Subtítulo 2"/>
          <p:cNvSpPr>
            <a:spLocks noGrp="1"/>
          </p:cNvSpPr>
          <p:nvPr>
            <p:ph type="subTitle" idx="10"/>
          </p:nvPr>
        </p:nvSpPr>
        <p:spPr>
          <a:xfrm>
            <a:off x="1116013" y="2643188"/>
            <a:ext cx="6323012" cy="720725"/>
          </a:xfrm>
        </p:spPr>
        <p:txBody>
          <a:bodyPr/>
          <a:lstStyle/>
          <a:p>
            <a:pPr eaLnBrk="1" hangingPunct="1"/>
            <a:r>
              <a:rPr lang="ro-RO" sz="2400" dirty="0"/>
              <a:t>Campania pentru locuri de muncă sigure și sănătoase 2020-2022</a:t>
            </a:r>
          </a:p>
          <a:p>
            <a:pPr eaLnBrk="1" hangingPunct="1"/>
            <a:r>
              <a:rPr lang="it-IT" sz="2400" dirty="0"/>
              <a:t>ÎȚI FAC</a:t>
            </a:r>
            <a:r>
              <a:rPr lang="ro-RO" sz="2400" dirty="0"/>
              <a:t>E</a:t>
            </a:r>
            <a:r>
              <a:rPr lang="it-IT" sz="2400" dirty="0"/>
              <a:t> SARCINA MAI UȘOARĂ</a:t>
            </a:r>
            <a:endParaRPr lang="ro-RO" sz="2400"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7" name="Content Placeholder 2"/>
          <p:cNvSpPr>
            <a:spLocks noGrp="1"/>
          </p:cNvSpPr>
          <p:nvPr>
            <p:ph sz="half" idx="1"/>
          </p:nvPr>
        </p:nvSpPr>
        <p:spPr>
          <a:xfrm>
            <a:off x="539750" y="915988"/>
            <a:ext cx="5705475" cy="3313112"/>
          </a:xfrm>
        </p:spPr>
        <p:txBody>
          <a:bodyPr lIns="0" tIns="0" rIns="0" bIns="0"/>
          <a:lstStyle/>
          <a:p>
            <a:pPr eaLnBrk="1" hangingPunct="1"/>
            <a:r>
              <a:rPr lang="ro-RO" sz="2000"/>
              <a:t>Care este problema?</a:t>
            </a:r>
          </a:p>
          <a:p>
            <a:pPr eaLnBrk="1" hangingPunct="1"/>
            <a:r>
              <a:rPr lang="ro-RO" sz="2000"/>
              <a:t>Părți ale corpului afectate de obicei de afecțiunile musculoscheletice</a:t>
            </a:r>
          </a:p>
          <a:p>
            <a:pPr eaLnBrk="1" hangingPunct="1"/>
            <a:r>
              <a:rPr lang="ro-RO" sz="2000"/>
              <a:t>Ce sunt afecțiunile musculoscheletice de origine profesională?</a:t>
            </a:r>
          </a:p>
          <a:p>
            <a:pPr eaLnBrk="1" hangingPunct="1"/>
            <a:r>
              <a:rPr lang="ro-RO" sz="2000"/>
              <a:t>Combaterea afecțiunilor musculoscheletice</a:t>
            </a:r>
          </a:p>
          <a:p>
            <a:pPr eaLnBrk="1" hangingPunct="1"/>
            <a:r>
              <a:rPr lang="ro-RO" sz="2000"/>
              <a:t>Riscuri și prevenție</a:t>
            </a:r>
          </a:p>
          <a:p>
            <a:pPr eaLnBrk="1" hangingPunct="1"/>
            <a:r>
              <a:rPr lang="ro-RO" sz="2000"/>
              <a:t>EU-OSHA și partenerii campaniei</a:t>
            </a:r>
          </a:p>
          <a:p>
            <a:pPr eaLnBrk="1" hangingPunct="1"/>
            <a:r>
              <a:rPr lang="ro-RO" sz="2000"/>
              <a:t>Resurse și instrumente pentru campanie </a:t>
            </a:r>
          </a:p>
          <a:p>
            <a:pPr eaLnBrk="1" hangingPunct="1"/>
            <a:r>
              <a:rPr lang="ro-RO" sz="2000"/>
              <a:t>Cum vă puteți implica</a:t>
            </a:r>
          </a:p>
        </p:txBody>
      </p:sp>
      <p:pic>
        <p:nvPicPr>
          <p:cNvPr id="29698" name="Picture 5"/>
          <p:cNvPicPr>
            <a:picLocks noChangeAspect="1"/>
          </p:cNvPicPr>
          <p:nvPr/>
        </p:nvPicPr>
        <p:blipFill>
          <a:blip r:embed="rId3"/>
          <a:srcRect/>
          <a:stretch>
            <a:fillRect/>
          </a:stretch>
        </p:blipFill>
        <p:spPr bwMode="auto">
          <a:xfrm>
            <a:off x="6011863" y="1514475"/>
            <a:ext cx="2359025" cy="2857500"/>
          </a:xfrm>
          <a:prstGeom prst="rect">
            <a:avLst/>
          </a:prstGeom>
          <a:noFill/>
          <a:ln w="9525">
            <a:noFill/>
            <a:miter lim="800000"/>
            <a:headEnd/>
            <a:tailEnd/>
          </a:ln>
        </p:spPr>
      </p:pic>
      <p:sp>
        <p:nvSpPr>
          <p:cNvPr id="29699" name="Title 1"/>
          <p:cNvSpPr txBox="1">
            <a:spLocks/>
          </p:cNvSpPr>
          <p:nvPr/>
        </p:nvSpPr>
        <p:spPr bwMode="auto">
          <a:xfrm>
            <a:off x="539750" y="0"/>
            <a:ext cx="7470775" cy="700088"/>
          </a:xfrm>
          <a:prstGeom prst="rect">
            <a:avLst/>
          </a:prstGeom>
          <a:noFill/>
          <a:ln w="9525">
            <a:noFill/>
            <a:miter lim="800000"/>
            <a:headEnd/>
            <a:tailEnd/>
          </a:ln>
        </p:spPr>
        <p:txBody>
          <a:bodyPr lIns="0" tIns="0" rIns="0" bIns="0" anchor="ctr"/>
          <a:lstStyle/>
          <a:p>
            <a:pPr defTabSz="257175"/>
            <a:r>
              <a:rPr lang="ro-RO" sz="2400" b="1">
                <a:solidFill>
                  <a:schemeClr val="tx2"/>
                </a:solidFill>
              </a:rPr>
              <a:t>Prezentare generală</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5" name="Title 1"/>
          <p:cNvSpPr>
            <a:spLocks noGrp="1"/>
          </p:cNvSpPr>
          <p:nvPr>
            <p:ph type="title"/>
          </p:nvPr>
        </p:nvSpPr>
        <p:spPr>
          <a:xfrm>
            <a:off x="539750" y="915988"/>
            <a:ext cx="3168650" cy="250825"/>
          </a:xfrm>
        </p:spPr>
        <p:txBody>
          <a:bodyPr lIns="0" tIns="0" rIns="0" bIns="0"/>
          <a:lstStyle/>
          <a:p>
            <a:pPr eaLnBrk="1" hangingPunct="1"/>
            <a:r>
              <a:rPr lang="ro-RO" sz="1400">
                <a:solidFill>
                  <a:srgbClr val="ACC700"/>
                </a:solidFill>
                <a:cs typeface="Trebuchet MS" pitchFamily="34" charset="0"/>
              </a:rPr>
              <a:t>EU-OSHA, ESENER 2019</a:t>
            </a:r>
          </a:p>
        </p:txBody>
      </p:sp>
      <p:sp>
        <p:nvSpPr>
          <p:cNvPr id="31746" name="Text Placeholder 2"/>
          <p:cNvSpPr>
            <a:spLocks noGrp="1"/>
          </p:cNvSpPr>
          <p:nvPr>
            <p:ph type="body" sz="half" idx="2"/>
          </p:nvPr>
        </p:nvSpPr>
        <p:spPr>
          <a:xfrm>
            <a:off x="539750" y="1203325"/>
            <a:ext cx="4032250" cy="2722563"/>
          </a:xfrm>
        </p:spPr>
        <p:txBody>
          <a:bodyPr lIns="0" tIns="0" rIns="0" bIns="0"/>
          <a:lstStyle/>
          <a:p>
            <a:pPr eaLnBrk="1" hangingPunct="1"/>
            <a:r>
              <a:rPr lang="ro-RO" sz="2000"/>
              <a:t>Trei dintre cei patru factori de risc privind SSM identificați cel mai frecvent sunt riscurile de afecțiuni musculoscheletice: </a:t>
            </a:r>
          </a:p>
          <a:p>
            <a:pPr eaLnBrk="1" hangingPunct="1">
              <a:buFont typeface="Arial" charset="0"/>
              <a:buChar char="•"/>
            </a:pPr>
            <a:r>
              <a:rPr lang="ro-RO" sz="2000"/>
              <a:t>mișcări repetitive ale mâinii sau ale brațului</a:t>
            </a:r>
          </a:p>
          <a:p>
            <a:pPr eaLnBrk="1" hangingPunct="1">
              <a:buFont typeface="Arial" charset="0"/>
              <a:buChar char="•"/>
            </a:pPr>
            <a:r>
              <a:rPr lang="ro-RO" sz="2000"/>
              <a:t>statul prelungit în poziție așezată</a:t>
            </a:r>
          </a:p>
          <a:p>
            <a:pPr eaLnBrk="1" hangingPunct="1">
              <a:buFont typeface="Arial" charset="0"/>
              <a:buChar char="•"/>
            </a:pPr>
            <a:r>
              <a:rPr lang="ro-RO" sz="2000"/>
              <a:t>ridicarea sau deplasarea de persoane sau </a:t>
            </a:r>
            <a:r>
              <a:rPr lang="en-US" sz="2000"/>
              <a:t>sarcini </a:t>
            </a:r>
            <a:r>
              <a:rPr lang="ro-RO" sz="2000"/>
              <a:t>grele</a:t>
            </a:r>
          </a:p>
        </p:txBody>
      </p:sp>
      <p:sp>
        <p:nvSpPr>
          <p:cNvPr id="31747" name="Title 1"/>
          <p:cNvSpPr txBox="1">
            <a:spLocks/>
          </p:cNvSpPr>
          <p:nvPr/>
        </p:nvSpPr>
        <p:spPr bwMode="auto">
          <a:xfrm>
            <a:off x="539750" y="0"/>
            <a:ext cx="7470775" cy="700088"/>
          </a:xfrm>
          <a:prstGeom prst="rect">
            <a:avLst/>
          </a:prstGeom>
          <a:noFill/>
          <a:ln w="9525">
            <a:noFill/>
            <a:miter lim="800000"/>
            <a:headEnd/>
            <a:tailEnd/>
          </a:ln>
        </p:spPr>
        <p:txBody>
          <a:bodyPr lIns="0" tIns="0" rIns="0" bIns="0" anchor="ctr"/>
          <a:lstStyle/>
          <a:p>
            <a:pPr defTabSz="257175"/>
            <a:r>
              <a:rPr lang="ro-RO" sz="2400" b="1">
                <a:solidFill>
                  <a:schemeClr val="tx2"/>
                </a:solidFill>
              </a:rPr>
              <a:t>Care este problema?</a:t>
            </a:r>
          </a:p>
        </p:txBody>
      </p:sp>
      <p:grpSp>
        <p:nvGrpSpPr>
          <p:cNvPr id="31748" name="Group 4"/>
          <p:cNvGrpSpPr>
            <a:grpSpLocks/>
          </p:cNvGrpSpPr>
          <p:nvPr/>
        </p:nvGrpSpPr>
        <p:grpSpPr bwMode="auto">
          <a:xfrm>
            <a:off x="4814888" y="1203325"/>
            <a:ext cx="3429000" cy="3168650"/>
            <a:chOff x="4526301" y="1203598"/>
            <a:chExt cx="3430075" cy="3168377"/>
          </a:xfrm>
        </p:grpSpPr>
        <p:pic>
          <p:nvPicPr>
            <p:cNvPr id="31749" name="Immagine 26"/>
            <p:cNvPicPr>
              <a:picLocks noChangeAspect="1"/>
            </p:cNvPicPr>
            <p:nvPr/>
          </p:nvPicPr>
          <p:blipFill>
            <a:blip r:embed="rId3"/>
            <a:srcRect/>
            <a:stretch>
              <a:fillRect/>
            </a:stretch>
          </p:blipFill>
          <p:spPr bwMode="auto">
            <a:xfrm>
              <a:off x="4526301" y="1203598"/>
              <a:ext cx="977259" cy="1512167"/>
            </a:xfrm>
            <a:prstGeom prst="rect">
              <a:avLst/>
            </a:prstGeom>
            <a:noFill/>
            <a:ln w="9525">
              <a:noFill/>
              <a:miter lim="800000"/>
              <a:headEnd/>
              <a:tailEnd/>
            </a:ln>
          </p:spPr>
        </p:pic>
        <p:pic>
          <p:nvPicPr>
            <p:cNvPr id="31750" name="Immagine 19"/>
            <p:cNvPicPr>
              <a:picLocks noChangeAspect="1"/>
            </p:cNvPicPr>
            <p:nvPr/>
          </p:nvPicPr>
          <p:blipFill>
            <a:blip r:embed="rId4"/>
            <a:srcRect/>
            <a:stretch>
              <a:fillRect/>
            </a:stretch>
          </p:blipFill>
          <p:spPr bwMode="auto">
            <a:xfrm>
              <a:off x="5655529" y="1203598"/>
              <a:ext cx="2300847" cy="1512167"/>
            </a:xfrm>
            <a:prstGeom prst="rect">
              <a:avLst/>
            </a:prstGeom>
            <a:noFill/>
            <a:ln w="9525">
              <a:noFill/>
              <a:miter lim="800000"/>
              <a:headEnd/>
              <a:tailEnd/>
            </a:ln>
          </p:spPr>
        </p:pic>
        <p:pic>
          <p:nvPicPr>
            <p:cNvPr id="31751" name="Immagine 28"/>
            <p:cNvPicPr>
              <a:picLocks noChangeAspect="1"/>
            </p:cNvPicPr>
            <p:nvPr/>
          </p:nvPicPr>
          <p:blipFill>
            <a:blip r:embed="rId5"/>
            <a:srcRect/>
            <a:stretch>
              <a:fillRect/>
            </a:stretch>
          </p:blipFill>
          <p:spPr bwMode="auto">
            <a:xfrm>
              <a:off x="4526301" y="2854667"/>
              <a:ext cx="1699812" cy="1517308"/>
            </a:xfrm>
            <a:prstGeom prst="rect">
              <a:avLst/>
            </a:prstGeom>
            <a:noFill/>
            <a:ln w="9525">
              <a:noFill/>
              <a:miter lim="800000"/>
              <a:headEnd/>
              <a:tailEnd/>
            </a:ln>
          </p:spPr>
        </p:pic>
        <p:pic>
          <p:nvPicPr>
            <p:cNvPr id="31752" name="Immagine 30"/>
            <p:cNvPicPr>
              <a:picLocks noChangeAspect="1"/>
            </p:cNvPicPr>
            <p:nvPr/>
          </p:nvPicPr>
          <p:blipFill>
            <a:blip r:embed="rId6"/>
            <a:srcRect/>
            <a:stretch>
              <a:fillRect/>
            </a:stretch>
          </p:blipFill>
          <p:spPr bwMode="auto">
            <a:xfrm>
              <a:off x="6372200" y="2854667"/>
              <a:ext cx="1584176" cy="1517308"/>
            </a:xfrm>
            <a:prstGeom prst="rect">
              <a:avLst/>
            </a:prstGeom>
            <a:noFill/>
            <a:ln w="9525">
              <a:noFill/>
              <a:miter lim="800000"/>
              <a:headEnd/>
              <a:tailEnd/>
            </a:ln>
          </p:spPr>
        </p:pic>
        <p:sp>
          <p:nvSpPr>
            <p:cNvPr id="31753" name="CasellaDiTesto 3"/>
            <p:cNvSpPr txBox="1">
              <a:spLocks noChangeArrowheads="1"/>
            </p:cNvSpPr>
            <p:nvPr/>
          </p:nvSpPr>
          <p:spPr bwMode="auto">
            <a:xfrm rot="-5400000">
              <a:off x="4391502" y="1432904"/>
              <a:ext cx="407164" cy="46166"/>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©iStockphoto/kadmy</a:t>
              </a:r>
            </a:p>
          </p:txBody>
        </p:sp>
        <p:sp>
          <p:nvSpPr>
            <p:cNvPr id="31754" name="CasellaDiTesto 12"/>
            <p:cNvSpPr txBox="1">
              <a:spLocks noChangeArrowheads="1"/>
            </p:cNvSpPr>
            <p:nvPr/>
          </p:nvSpPr>
          <p:spPr bwMode="auto">
            <a:xfrm rot="-5400000">
              <a:off x="5529203" y="1432903"/>
              <a:ext cx="436017" cy="46166"/>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©iStockphoto/simonkr</a:t>
              </a:r>
            </a:p>
          </p:txBody>
        </p:sp>
        <p:sp>
          <p:nvSpPr>
            <p:cNvPr id="31755" name="CasellaDiTesto 13"/>
            <p:cNvSpPr txBox="1">
              <a:spLocks noChangeArrowheads="1"/>
            </p:cNvSpPr>
            <p:nvPr/>
          </p:nvSpPr>
          <p:spPr bwMode="auto">
            <a:xfrm rot="-5400000">
              <a:off x="4325779" y="3178012"/>
              <a:ext cx="538610" cy="46166"/>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©iStockphoto/Sursă imagine</a:t>
              </a:r>
            </a:p>
          </p:txBody>
        </p:sp>
        <p:sp>
          <p:nvSpPr>
            <p:cNvPr id="31756" name="CasellaDiTesto 14"/>
            <p:cNvSpPr txBox="1">
              <a:spLocks noChangeArrowheads="1"/>
            </p:cNvSpPr>
            <p:nvPr/>
          </p:nvSpPr>
          <p:spPr bwMode="auto">
            <a:xfrm rot="-5400000">
              <a:off x="6101806" y="3273991"/>
              <a:ext cx="730970" cy="46166"/>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©iStockphoto/Jacob Ammentorp Lund</a:t>
              </a:r>
            </a:p>
          </p:txBody>
        </p:sp>
      </p:gr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3" name="Title 1"/>
          <p:cNvSpPr>
            <a:spLocks noGrp="1"/>
          </p:cNvSpPr>
          <p:nvPr>
            <p:ph type="title"/>
          </p:nvPr>
        </p:nvSpPr>
        <p:spPr>
          <a:xfrm>
            <a:off x="539750" y="915988"/>
            <a:ext cx="4040188" cy="539750"/>
          </a:xfrm>
        </p:spPr>
        <p:txBody>
          <a:bodyPr lIns="0" tIns="0" rIns="0" bIns="0"/>
          <a:lstStyle/>
          <a:p>
            <a:pPr eaLnBrk="1" hangingPunct="1"/>
            <a:r>
              <a:rPr lang="ro-RO" sz="1400">
                <a:solidFill>
                  <a:srgbClr val="ACC700"/>
                </a:solidFill>
                <a:cs typeface="Trebuchet MS" pitchFamily="34" charset="0"/>
              </a:rPr>
              <a:t>EWCS 2015</a:t>
            </a:r>
          </a:p>
        </p:txBody>
      </p:sp>
      <p:sp>
        <p:nvSpPr>
          <p:cNvPr id="3" name="Text Placeholder 2"/>
          <p:cNvSpPr>
            <a:spLocks noGrp="1"/>
          </p:cNvSpPr>
          <p:nvPr>
            <p:ph type="body" sz="half" idx="2"/>
          </p:nvPr>
        </p:nvSpPr>
        <p:spPr>
          <a:xfrm>
            <a:off x="539750" y="1619250"/>
            <a:ext cx="7561263" cy="520700"/>
          </a:xfrm>
        </p:spPr>
        <p:txBody>
          <a:bodyPr lIns="0" tIns="0" rIns="0" bIns="0" rtlCol="0">
            <a:noAutofit/>
          </a:bodyPr>
          <a:lstStyle/>
          <a:p>
            <a:pPr eaLnBrk="1" fontAlgn="auto" hangingPunct="1">
              <a:spcAft>
                <a:spcPts val="0"/>
              </a:spcAft>
              <a:defRPr/>
            </a:pPr>
            <a:r>
              <a:rPr lang="ro-RO" sz="1950"/>
              <a:t>Aproximativ trei din cinci lucrători din UE se plâng de afecțiuni musculoscheletice</a:t>
            </a:r>
          </a:p>
        </p:txBody>
      </p:sp>
      <p:sp>
        <p:nvSpPr>
          <p:cNvPr id="33795" name="Title 1"/>
          <p:cNvSpPr txBox="1">
            <a:spLocks/>
          </p:cNvSpPr>
          <p:nvPr/>
        </p:nvSpPr>
        <p:spPr bwMode="auto">
          <a:xfrm>
            <a:off x="539750" y="0"/>
            <a:ext cx="7470775" cy="700088"/>
          </a:xfrm>
          <a:prstGeom prst="rect">
            <a:avLst/>
          </a:prstGeom>
          <a:noFill/>
          <a:ln w="9525">
            <a:noFill/>
            <a:miter lim="800000"/>
            <a:headEnd/>
            <a:tailEnd/>
          </a:ln>
        </p:spPr>
        <p:txBody>
          <a:bodyPr lIns="0" tIns="0" rIns="0" bIns="0" anchor="ctr"/>
          <a:lstStyle/>
          <a:p>
            <a:pPr defTabSz="257175"/>
            <a:r>
              <a:rPr lang="ro-RO" sz="2400" b="1">
                <a:solidFill>
                  <a:schemeClr val="tx2"/>
                </a:solidFill>
              </a:rPr>
              <a:t>Care este problema?</a:t>
            </a:r>
          </a:p>
        </p:txBody>
      </p:sp>
      <p:pic>
        <p:nvPicPr>
          <p:cNvPr id="33796" name="Immagine 9"/>
          <p:cNvPicPr>
            <a:picLocks noChangeAspect="1"/>
          </p:cNvPicPr>
          <p:nvPr/>
        </p:nvPicPr>
        <p:blipFill>
          <a:blip r:embed="rId3"/>
          <a:srcRect t="-2" b="-2"/>
          <a:stretch>
            <a:fillRect/>
          </a:stretch>
        </p:blipFill>
        <p:spPr bwMode="auto">
          <a:xfrm>
            <a:off x="539750" y="2500313"/>
            <a:ext cx="2232025" cy="1871662"/>
          </a:xfrm>
          <a:prstGeom prst="rect">
            <a:avLst/>
          </a:prstGeom>
          <a:noFill/>
          <a:ln w="9525">
            <a:noFill/>
            <a:miter lim="800000"/>
            <a:headEnd/>
            <a:tailEnd/>
          </a:ln>
        </p:spPr>
      </p:pic>
      <p:pic>
        <p:nvPicPr>
          <p:cNvPr id="33797" name="Immagine 11"/>
          <p:cNvPicPr>
            <a:picLocks noChangeAspect="1"/>
          </p:cNvPicPr>
          <p:nvPr/>
        </p:nvPicPr>
        <p:blipFill>
          <a:blip r:embed="rId4"/>
          <a:srcRect/>
          <a:stretch>
            <a:fillRect/>
          </a:stretch>
        </p:blipFill>
        <p:spPr bwMode="auto">
          <a:xfrm>
            <a:off x="3116263" y="2500313"/>
            <a:ext cx="2241550" cy="1871662"/>
          </a:xfrm>
          <a:prstGeom prst="rect">
            <a:avLst/>
          </a:prstGeom>
          <a:noFill/>
          <a:ln w="9525">
            <a:noFill/>
            <a:miter lim="800000"/>
            <a:headEnd/>
            <a:tailEnd/>
          </a:ln>
        </p:spPr>
      </p:pic>
      <p:pic>
        <p:nvPicPr>
          <p:cNvPr id="33798" name="Immagine 13"/>
          <p:cNvPicPr>
            <a:picLocks noChangeAspect="1"/>
          </p:cNvPicPr>
          <p:nvPr/>
        </p:nvPicPr>
        <p:blipFill>
          <a:blip r:embed="rId5"/>
          <a:srcRect/>
          <a:stretch>
            <a:fillRect/>
          </a:stretch>
        </p:blipFill>
        <p:spPr bwMode="auto">
          <a:xfrm>
            <a:off x="5702300" y="2500313"/>
            <a:ext cx="2232025" cy="1871662"/>
          </a:xfrm>
          <a:prstGeom prst="rect">
            <a:avLst/>
          </a:prstGeom>
          <a:noFill/>
          <a:ln w="9525">
            <a:noFill/>
            <a:miter lim="800000"/>
            <a:headEnd/>
            <a:tailEnd/>
          </a:ln>
        </p:spPr>
      </p:pic>
      <p:sp>
        <p:nvSpPr>
          <p:cNvPr id="33799" name="CasellaDiTesto 8"/>
          <p:cNvSpPr txBox="1">
            <a:spLocks noChangeArrowheads="1"/>
          </p:cNvSpPr>
          <p:nvPr/>
        </p:nvSpPr>
        <p:spPr bwMode="auto">
          <a:xfrm rot="-5400000">
            <a:off x="2416969" y="4039394"/>
            <a:ext cx="466725" cy="46037"/>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©iStockphoto/endopack</a:t>
            </a:r>
          </a:p>
        </p:txBody>
      </p:sp>
      <p:sp>
        <p:nvSpPr>
          <p:cNvPr id="33800" name="CasellaDiTesto 10"/>
          <p:cNvSpPr txBox="1">
            <a:spLocks noChangeArrowheads="1"/>
          </p:cNvSpPr>
          <p:nvPr/>
        </p:nvSpPr>
        <p:spPr bwMode="auto">
          <a:xfrm rot="-5400000">
            <a:off x="3026569" y="4072731"/>
            <a:ext cx="400050" cy="46038"/>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©iStockphoto/davidf</a:t>
            </a:r>
          </a:p>
        </p:txBody>
      </p:sp>
      <p:sp>
        <p:nvSpPr>
          <p:cNvPr id="33801" name="CasellaDiTesto 12"/>
          <p:cNvSpPr txBox="1">
            <a:spLocks noChangeArrowheads="1"/>
          </p:cNvSpPr>
          <p:nvPr/>
        </p:nvSpPr>
        <p:spPr bwMode="auto">
          <a:xfrm rot="-5400000">
            <a:off x="7546976" y="3984625"/>
            <a:ext cx="576262" cy="46037"/>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©iStockphoto/AntonioGuillem</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1" name="Title 1"/>
          <p:cNvSpPr>
            <a:spLocks noGrp="1"/>
          </p:cNvSpPr>
          <p:nvPr>
            <p:ph type="title"/>
          </p:nvPr>
        </p:nvSpPr>
        <p:spPr>
          <a:xfrm>
            <a:off x="539750" y="1275606"/>
            <a:ext cx="3671888" cy="539750"/>
          </a:xfrm>
        </p:spPr>
        <p:txBody>
          <a:bodyPr lIns="0" tIns="0" rIns="0" bIns="0"/>
          <a:lstStyle/>
          <a:p>
            <a:pPr eaLnBrk="1" hangingPunct="1"/>
            <a:r>
              <a:rPr lang="ro-RO" sz="1400">
                <a:solidFill>
                  <a:srgbClr val="ACC700"/>
                </a:solidFill>
                <a:cs typeface="Trebuchet MS" pitchFamily="34" charset="0"/>
              </a:rPr>
              <a:t>Eurostat, Ancheta asupra forței de muncă 2013</a:t>
            </a:r>
          </a:p>
        </p:txBody>
      </p:sp>
      <p:sp>
        <p:nvSpPr>
          <p:cNvPr id="35842" name="Text Placeholder 2"/>
          <p:cNvSpPr>
            <a:spLocks noGrp="1"/>
          </p:cNvSpPr>
          <p:nvPr>
            <p:ph type="body" sz="half" idx="2"/>
          </p:nvPr>
        </p:nvSpPr>
        <p:spPr>
          <a:xfrm>
            <a:off x="539750" y="1958231"/>
            <a:ext cx="3744913" cy="2520950"/>
          </a:xfrm>
        </p:spPr>
        <p:txBody>
          <a:bodyPr lIns="0" tIns="0" rIns="0" bIns="0"/>
          <a:lstStyle/>
          <a:p>
            <a:pPr eaLnBrk="1" hangingPunct="1"/>
            <a:r>
              <a:rPr lang="ro-RO" sz="2000" dirty="0"/>
              <a:t>Dintre toți lucrătorii din UE cu</a:t>
            </a:r>
            <a:br>
              <a:rPr lang="ro-RO" sz="2000" dirty="0"/>
            </a:br>
            <a:r>
              <a:rPr lang="ro-RO" sz="2000" dirty="0"/>
              <a:t>probleme de sănătate de origine profesională, </a:t>
            </a:r>
            <a:br>
              <a:rPr lang="ro-RO" sz="2000" dirty="0"/>
            </a:br>
            <a:r>
              <a:rPr lang="ro-RO" sz="2000" dirty="0"/>
              <a:t>60 % identifică afecțiunile musculoscheletice</a:t>
            </a:r>
            <a:br>
              <a:rPr lang="ro-RO" sz="2000" dirty="0"/>
            </a:br>
            <a:r>
              <a:rPr lang="ro-RO" sz="2000" dirty="0"/>
              <a:t>drept cea mai gravă problemă</a:t>
            </a:r>
          </a:p>
        </p:txBody>
      </p:sp>
      <p:sp>
        <p:nvSpPr>
          <p:cNvPr id="35843" name="Title 1"/>
          <p:cNvSpPr txBox="1">
            <a:spLocks/>
          </p:cNvSpPr>
          <p:nvPr/>
        </p:nvSpPr>
        <p:spPr bwMode="auto">
          <a:xfrm>
            <a:off x="539750" y="0"/>
            <a:ext cx="7470775" cy="700088"/>
          </a:xfrm>
          <a:prstGeom prst="rect">
            <a:avLst/>
          </a:prstGeom>
          <a:noFill/>
          <a:ln w="9525">
            <a:noFill/>
            <a:miter lim="800000"/>
            <a:headEnd/>
            <a:tailEnd/>
          </a:ln>
        </p:spPr>
        <p:txBody>
          <a:bodyPr lIns="0" tIns="0" rIns="0" bIns="0" anchor="ctr"/>
          <a:lstStyle/>
          <a:p>
            <a:pPr defTabSz="257175"/>
            <a:r>
              <a:rPr lang="ro-RO" sz="2400" b="1">
                <a:solidFill>
                  <a:schemeClr val="tx2"/>
                </a:solidFill>
              </a:rPr>
              <a:t>Care este problema?</a:t>
            </a:r>
          </a:p>
        </p:txBody>
      </p:sp>
      <p:pic>
        <p:nvPicPr>
          <p:cNvPr id="35844" name="Immagine 5"/>
          <p:cNvPicPr>
            <a:picLocks noChangeAspect="1"/>
          </p:cNvPicPr>
          <p:nvPr/>
        </p:nvPicPr>
        <p:blipFill>
          <a:blip r:embed="rId3"/>
          <a:srcRect/>
          <a:stretch>
            <a:fillRect/>
          </a:stretch>
        </p:blipFill>
        <p:spPr bwMode="auto">
          <a:xfrm>
            <a:off x="6827838" y="1406525"/>
            <a:ext cx="1182687" cy="1414463"/>
          </a:xfrm>
          <a:prstGeom prst="rect">
            <a:avLst/>
          </a:prstGeom>
          <a:noFill/>
          <a:ln w="9525">
            <a:noFill/>
            <a:miter lim="800000"/>
            <a:headEnd/>
            <a:tailEnd/>
          </a:ln>
        </p:spPr>
      </p:pic>
      <p:pic>
        <p:nvPicPr>
          <p:cNvPr id="35845" name="Immagine 9"/>
          <p:cNvPicPr>
            <a:picLocks noChangeAspect="1"/>
          </p:cNvPicPr>
          <p:nvPr/>
        </p:nvPicPr>
        <p:blipFill>
          <a:blip r:embed="rId4"/>
          <a:srcRect/>
          <a:stretch>
            <a:fillRect/>
          </a:stretch>
        </p:blipFill>
        <p:spPr bwMode="auto">
          <a:xfrm>
            <a:off x="5902325" y="2957513"/>
            <a:ext cx="2108200" cy="1414462"/>
          </a:xfrm>
          <a:prstGeom prst="rect">
            <a:avLst/>
          </a:prstGeom>
          <a:noFill/>
          <a:ln w="9525">
            <a:noFill/>
            <a:miter lim="800000"/>
            <a:headEnd/>
            <a:tailEnd/>
          </a:ln>
        </p:spPr>
      </p:pic>
      <p:pic>
        <p:nvPicPr>
          <p:cNvPr id="35846" name="Immagine 11"/>
          <p:cNvPicPr>
            <a:picLocks noChangeAspect="1"/>
          </p:cNvPicPr>
          <p:nvPr/>
        </p:nvPicPr>
        <p:blipFill>
          <a:blip r:embed="rId5"/>
          <a:srcRect/>
          <a:stretch>
            <a:fillRect/>
          </a:stretch>
        </p:blipFill>
        <p:spPr bwMode="auto">
          <a:xfrm>
            <a:off x="4552950" y="2957513"/>
            <a:ext cx="1182688" cy="1414462"/>
          </a:xfrm>
          <a:prstGeom prst="rect">
            <a:avLst/>
          </a:prstGeom>
          <a:noFill/>
          <a:ln w="9525">
            <a:noFill/>
            <a:miter lim="800000"/>
            <a:headEnd/>
            <a:tailEnd/>
          </a:ln>
        </p:spPr>
      </p:pic>
      <p:pic>
        <p:nvPicPr>
          <p:cNvPr id="35847" name="Immagine 13"/>
          <p:cNvPicPr>
            <a:picLocks noChangeAspect="1"/>
          </p:cNvPicPr>
          <p:nvPr/>
        </p:nvPicPr>
        <p:blipFill>
          <a:blip r:embed="rId6"/>
          <a:srcRect/>
          <a:stretch>
            <a:fillRect/>
          </a:stretch>
        </p:blipFill>
        <p:spPr bwMode="auto">
          <a:xfrm>
            <a:off x="4552950" y="1406525"/>
            <a:ext cx="2120900" cy="1414463"/>
          </a:xfrm>
          <a:prstGeom prst="rect">
            <a:avLst/>
          </a:prstGeom>
          <a:noFill/>
          <a:ln w="9525">
            <a:noFill/>
            <a:miter lim="800000"/>
            <a:headEnd/>
            <a:tailEnd/>
          </a:ln>
        </p:spPr>
      </p:pic>
      <p:sp>
        <p:nvSpPr>
          <p:cNvPr id="35848" name="CasellaDiTesto 8"/>
          <p:cNvSpPr txBox="1">
            <a:spLocks noChangeArrowheads="1"/>
          </p:cNvSpPr>
          <p:nvPr/>
        </p:nvSpPr>
        <p:spPr bwMode="auto">
          <a:xfrm rot="-5400000">
            <a:off x="4326731" y="2472532"/>
            <a:ext cx="568325" cy="46038"/>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©iStockphoto/SDI Production</a:t>
            </a:r>
          </a:p>
        </p:txBody>
      </p:sp>
      <p:sp>
        <p:nvSpPr>
          <p:cNvPr id="35849" name="CasellaDiTesto 10"/>
          <p:cNvSpPr txBox="1">
            <a:spLocks noChangeArrowheads="1"/>
          </p:cNvSpPr>
          <p:nvPr/>
        </p:nvSpPr>
        <p:spPr bwMode="auto">
          <a:xfrm rot="-5400000">
            <a:off x="7678738" y="2525713"/>
            <a:ext cx="458787" cy="46037"/>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©iStockphoto/Baloncici</a:t>
            </a:r>
          </a:p>
        </p:txBody>
      </p:sp>
      <p:sp>
        <p:nvSpPr>
          <p:cNvPr id="13" name="CasellaDiTesto 12"/>
          <p:cNvSpPr txBox="1"/>
          <p:nvPr/>
        </p:nvSpPr>
        <p:spPr>
          <a:xfrm rot="16200000">
            <a:off x="5453062" y="3201988"/>
            <a:ext cx="423863" cy="46038"/>
          </a:xfrm>
          <a:prstGeom prst="rect">
            <a:avLst/>
          </a:prstGeom>
          <a:noFill/>
        </p:spPr>
        <p:txBody>
          <a:bodyPr wrap="none" lIns="0" tIns="0" rIns="0" bIns="0">
            <a:spAutoFit/>
          </a:bodyPr>
          <a:lstStyle/>
          <a:p>
            <a:pPr algn="ctr" fontAlgn="auto">
              <a:spcBef>
                <a:spcPts val="0"/>
              </a:spcBef>
              <a:spcAft>
                <a:spcPts val="0"/>
              </a:spcAft>
              <a:defRPr/>
            </a:pPr>
            <a:r>
              <a:rPr lang="ro-RO" sz="300" b="1">
                <a:solidFill>
                  <a:schemeClr val="tx1">
                    <a:lumMod val="50000"/>
                    <a:lumOff val="50000"/>
                  </a:schemeClr>
                </a:solidFill>
                <a:latin typeface="+mn-lt"/>
                <a:cs typeface="+mn-cs"/>
              </a:rPr>
              <a:t>©iStockphoto/zoranm</a:t>
            </a:r>
          </a:p>
        </p:txBody>
      </p:sp>
      <p:sp>
        <p:nvSpPr>
          <p:cNvPr id="35851" name="CasellaDiTesto 14"/>
          <p:cNvSpPr txBox="1">
            <a:spLocks noChangeArrowheads="1"/>
          </p:cNvSpPr>
          <p:nvPr/>
        </p:nvSpPr>
        <p:spPr bwMode="auto">
          <a:xfrm rot="-5400000">
            <a:off x="7698582" y="3193256"/>
            <a:ext cx="427038" cy="47625"/>
          </a:xfrm>
          <a:prstGeom prst="rect">
            <a:avLst/>
          </a:prstGeom>
          <a:noFill/>
          <a:ln w="9525">
            <a:noFill/>
            <a:miter lim="800000"/>
            <a:headEnd/>
            <a:tailEnd/>
          </a:ln>
        </p:spPr>
        <p:txBody>
          <a:bodyPr wrap="none" lIns="0" tIns="0" rIns="0" bIns="0">
            <a:spAutoFit/>
          </a:bodyPr>
          <a:lstStyle/>
          <a:p>
            <a:pPr algn="ctr"/>
            <a:r>
              <a:rPr lang="ro-RO" sz="300" b="1">
                <a:solidFill>
                  <a:schemeClr val="bg1"/>
                </a:solidFill>
              </a:rPr>
              <a:t>©iStockphoto/andresr</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89" name="Title 1"/>
          <p:cNvSpPr>
            <a:spLocks noGrp="1"/>
          </p:cNvSpPr>
          <p:nvPr>
            <p:ph type="title"/>
          </p:nvPr>
        </p:nvSpPr>
        <p:spPr>
          <a:xfrm>
            <a:off x="539750" y="-4763"/>
            <a:ext cx="7559675" cy="660401"/>
          </a:xfrm>
        </p:spPr>
        <p:txBody>
          <a:bodyPr lIns="0" tIns="0" rIns="0" bIns="0"/>
          <a:lstStyle/>
          <a:p>
            <a:pPr eaLnBrk="1" hangingPunct="1"/>
            <a:br>
              <a:rPr lang="ro-RO" sz="2000">
                <a:solidFill>
                  <a:schemeClr val="accent1"/>
                </a:solidFill>
                <a:latin typeface="Myriad Pro"/>
                <a:cs typeface="Trebuchet MS" pitchFamily="34" charset="0"/>
              </a:rPr>
            </a:br>
            <a:r>
              <a:rPr lang="ro-RO" sz="2400">
                <a:solidFill>
                  <a:schemeClr val="accent1"/>
                </a:solidFill>
                <a:cs typeface="Trebuchet MS" pitchFamily="34" charset="0"/>
              </a:rPr>
              <a:t>Părți ale corpului afectate de obicei</a:t>
            </a:r>
            <a:br>
              <a:rPr lang="ro-RO" sz="2000">
                <a:solidFill>
                  <a:schemeClr val="accent1"/>
                </a:solidFill>
                <a:latin typeface="Myriad Pro"/>
                <a:cs typeface="Trebuchet MS" pitchFamily="34" charset="0"/>
              </a:rPr>
            </a:br>
            <a:endParaRPr lang="ro-RO" sz="2000">
              <a:solidFill>
                <a:schemeClr val="accent1"/>
              </a:solidFill>
              <a:latin typeface="Myriad Pro"/>
              <a:cs typeface="Trebuchet MS" pitchFamily="34" charset="0"/>
            </a:endParaRPr>
          </a:p>
        </p:txBody>
      </p:sp>
      <p:grpSp>
        <p:nvGrpSpPr>
          <p:cNvPr id="37890" name="Gruppo 27"/>
          <p:cNvGrpSpPr>
            <a:grpSpLocks/>
          </p:cNvGrpSpPr>
          <p:nvPr/>
        </p:nvGrpSpPr>
        <p:grpSpPr bwMode="auto">
          <a:xfrm>
            <a:off x="3492500" y="1328738"/>
            <a:ext cx="4937125" cy="2755900"/>
            <a:chOff x="3864868" y="1478077"/>
            <a:chExt cx="4606469" cy="2571229"/>
          </a:xfrm>
        </p:grpSpPr>
        <p:pic>
          <p:nvPicPr>
            <p:cNvPr id="37900" name="Picture 5"/>
            <p:cNvPicPr>
              <a:picLocks noChangeAspect="1"/>
            </p:cNvPicPr>
            <p:nvPr/>
          </p:nvPicPr>
          <p:blipFill>
            <a:blip r:embed="rId3"/>
            <a:srcRect/>
            <a:stretch>
              <a:fillRect/>
            </a:stretch>
          </p:blipFill>
          <p:spPr bwMode="auto">
            <a:xfrm>
              <a:off x="3864868" y="1478077"/>
              <a:ext cx="4606469" cy="2249671"/>
            </a:xfrm>
            <a:prstGeom prst="rect">
              <a:avLst/>
            </a:prstGeom>
            <a:noFill/>
            <a:ln w="9525">
              <a:noFill/>
              <a:miter lim="800000"/>
              <a:headEnd/>
              <a:tailEnd/>
            </a:ln>
          </p:spPr>
        </p:pic>
        <p:sp>
          <p:nvSpPr>
            <p:cNvPr id="3" name="TextBox 2"/>
            <p:cNvSpPr txBox="1"/>
            <p:nvPr/>
          </p:nvSpPr>
          <p:spPr>
            <a:xfrm>
              <a:off x="4014468" y="3772336"/>
              <a:ext cx="1079780" cy="276970"/>
            </a:xfrm>
            <a:prstGeom prst="rect">
              <a:avLst/>
            </a:prstGeom>
            <a:noFill/>
          </p:spPr>
          <p:txBody>
            <a:bodyPr>
              <a:spAutoFit/>
            </a:bodyPr>
            <a:lstStyle/>
            <a:p>
              <a:pPr algn="ctr" fontAlgn="auto">
                <a:spcBef>
                  <a:spcPts val="0"/>
                </a:spcBef>
                <a:spcAft>
                  <a:spcPts val="0"/>
                </a:spcAft>
                <a:defRPr/>
              </a:pPr>
              <a:r>
                <a:rPr lang="ro-RO" sz="1200" b="1">
                  <a:solidFill>
                    <a:schemeClr val="accent1"/>
                  </a:solidFill>
                  <a:latin typeface="+mj-lt"/>
                  <a:ea typeface="+mj-ea"/>
                  <a:cs typeface="Trebuchet MS"/>
                </a:rPr>
                <a:t>Spate</a:t>
              </a:r>
            </a:p>
          </p:txBody>
        </p:sp>
        <p:sp>
          <p:nvSpPr>
            <p:cNvPr id="7" name="TextBox 6"/>
            <p:cNvSpPr txBox="1"/>
            <p:nvPr/>
          </p:nvSpPr>
          <p:spPr>
            <a:xfrm>
              <a:off x="5627472" y="3772336"/>
              <a:ext cx="1081261" cy="276970"/>
            </a:xfrm>
            <a:prstGeom prst="rect">
              <a:avLst/>
            </a:prstGeom>
            <a:noFill/>
          </p:spPr>
          <p:txBody>
            <a:bodyPr>
              <a:spAutoFit/>
            </a:bodyPr>
            <a:lstStyle/>
            <a:p>
              <a:pPr algn="ctr" fontAlgn="auto">
                <a:spcBef>
                  <a:spcPts val="0"/>
                </a:spcBef>
                <a:spcAft>
                  <a:spcPts val="0"/>
                </a:spcAft>
                <a:defRPr/>
              </a:pPr>
              <a:r>
                <a:rPr lang="ro-RO" sz="1200" b="1">
                  <a:solidFill>
                    <a:schemeClr val="accent1"/>
                  </a:solidFill>
                  <a:latin typeface="+mj-lt"/>
                  <a:ea typeface="+mj-ea"/>
                  <a:cs typeface="Trebuchet MS"/>
                </a:rPr>
                <a:t>Membre superioare</a:t>
              </a:r>
            </a:p>
          </p:txBody>
        </p:sp>
        <p:sp>
          <p:nvSpPr>
            <p:cNvPr id="37903" name="TextBox 7"/>
            <p:cNvSpPr txBox="1">
              <a:spLocks noChangeArrowheads="1"/>
            </p:cNvSpPr>
            <p:nvPr/>
          </p:nvSpPr>
          <p:spPr bwMode="auto">
            <a:xfrm>
              <a:off x="7241546" y="3772307"/>
              <a:ext cx="1080000" cy="276999"/>
            </a:xfrm>
            <a:prstGeom prst="rect">
              <a:avLst/>
            </a:prstGeom>
            <a:noFill/>
            <a:ln w="9525">
              <a:noFill/>
              <a:miter lim="800000"/>
              <a:headEnd/>
              <a:tailEnd/>
            </a:ln>
          </p:spPr>
          <p:txBody>
            <a:bodyPr>
              <a:spAutoFit/>
            </a:bodyPr>
            <a:lstStyle/>
            <a:p>
              <a:pPr algn="ctr"/>
              <a:r>
                <a:rPr lang="ro-RO" sz="1200" b="1">
                  <a:solidFill>
                    <a:schemeClr val="accent1"/>
                  </a:solidFill>
                </a:rPr>
                <a:t>Membre inferioare</a:t>
              </a:r>
            </a:p>
          </p:txBody>
        </p:sp>
      </p:grpSp>
      <p:sp>
        <p:nvSpPr>
          <p:cNvPr id="9" name="TextBox 8"/>
          <p:cNvSpPr txBox="1"/>
          <p:nvPr/>
        </p:nvSpPr>
        <p:spPr>
          <a:xfrm>
            <a:off x="2160588" y="1323975"/>
            <a:ext cx="971550" cy="153988"/>
          </a:xfrm>
          <a:prstGeom prst="rect">
            <a:avLst/>
          </a:prstGeom>
          <a:noFill/>
        </p:spPr>
        <p:txBody>
          <a:bodyPr lIns="0" tIns="0" rIns="0" bIns="0" anchor="ctr">
            <a:spAutoFit/>
          </a:bodyPr>
          <a:lstStyle/>
          <a:p>
            <a:pPr fontAlgn="auto">
              <a:spcBef>
                <a:spcPts val="0"/>
              </a:spcBef>
              <a:spcAft>
                <a:spcPts val="0"/>
              </a:spcAft>
              <a:defRPr/>
            </a:pPr>
            <a:r>
              <a:rPr lang="ro-RO" sz="1000" b="1">
                <a:solidFill>
                  <a:schemeClr val="accent1"/>
                </a:solidFill>
                <a:latin typeface="+mj-lt"/>
                <a:ea typeface="+mj-ea"/>
                <a:cs typeface="Trebuchet MS"/>
              </a:rPr>
              <a:t>Gât</a:t>
            </a:r>
          </a:p>
        </p:txBody>
      </p:sp>
      <p:sp>
        <p:nvSpPr>
          <p:cNvPr id="10" name="TextBox 9"/>
          <p:cNvSpPr txBox="1"/>
          <p:nvPr/>
        </p:nvSpPr>
        <p:spPr>
          <a:xfrm>
            <a:off x="2160588" y="1566863"/>
            <a:ext cx="971550" cy="153987"/>
          </a:xfrm>
          <a:prstGeom prst="rect">
            <a:avLst/>
          </a:prstGeom>
          <a:noFill/>
        </p:spPr>
        <p:txBody>
          <a:bodyPr lIns="0" tIns="0" rIns="0" bIns="0" anchor="ctr">
            <a:spAutoFit/>
          </a:bodyPr>
          <a:lstStyle/>
          <a:p>
            <a:pPr fontAlgn="auto">
              <a:spcBef>
                <a:spcPts val="0"/>
              </a:spcBef>
              <a:spcAft>
                <a:spcPts val="0"/>
              </a:spcAft>
              <a:defRPr/>
            </a:pPr>
            <a:r>
              <a:rPr lang="ro-RO" sz="1000" b="1">
                <a:solidFill>
                  <a:schemeClr val="accent1"/>
                </a:solidFill>
                <a:latin typeface="+mj-lt"/>
                <a:ea typeface="+mj-ea"/>
                <a:cs typeface="Trebuchet MS"/>
              </a:rPr>
              <a:t>Umeri</a:t>
            </a:r>
          </a:p>
        </p:txBody>
      </p:sp>
      <p:sp>
        <p:nvSpPr>
          <p:cNvPr id="13" name="TextBox 12"/>
          <p:cNvSpPr txBox="1"/>
          <p:nvPr/>
        </p:nvSpPr>
        <p:spPr>
          <a:xfrm>
            <a:off x="2160588" y="2119313"/>
            <a:ext cx="971550" cy="153987"/>
          </a:xfrm>
          <a:prstGeom prst="rect">
            <a:avLst/>
          </a:prstGeom>
          <a:noFill/>
        </p:spPr>
        <p:txBody>
          <a:bodyPr lIns="0" tIns="0" rIns="0" bIns="0" anchor="ctr">
            <a:spAutoFit/>
          </a:bodyPr>
          <a:lstStyle/>
          <a:p>
            <a:pPr fontAlgn="auto">
              <a:spcBef>
                <a:spcPts val="0"/>
              </a:spcBef>
              <a:spcAft>
                <a:spcPts val="0"/>
              </a:spcAft>
              <a:defRPr/>
            </a:pPr>
            <a:r>
              <a:rPr lang="ro-RO" sz="1000" b="1">
                <a:solidFill>
                  <a:schemeClr val="accent1"/>
                </a:solidFill>
                <a:latin typeface="+mj-lt"/>
                <a:ea typeface="+mj-ea"/>
                <a:cs typeface="Trebuchet MS"/>
              </a:rPr>
              <a:t>Coate</a:t>
            </a:r>
          </a:p>
        </p:txBody>
      </p:sp>
      <p:sp>
        <p:nvSpPr>
          <p:cNvPr id="14" name="TextBox 13"/>
          <p:cNvSpPr txBox="1"/>
          <p:nvPr/>
        </p:nvSpPr>
        <p:spPr>
          <a:xfrm>
            <a:off x="2160588" y="2328863"/>
            <a:ext cx="971550" cy="153987"/>
          </a:xfrm>
          <a:prstGeom prst="rect">
            <a:avLst/>
          </a:prstGeom>
          <a:noFill/>
        </p:spPr>
        <p:txBody>
          <a:bodyPr lIns="0" tIns="0" rIns="0" bIns="0" anchor="ctr">
            <a:spAutoFit/>
          </a:bodyPr>
          <a:lstStyle/>
          <a:p>
            <a:pPr fontAlgn="auto">
              <a:spcBef>
                <a:spcPts val="0"/>
              </a:spcBef>
              <a:spcAft>
                <a:spcPts val="0"/>
              </a:spcAft>
              <a:defRPr/>
            </a:pPr>
            <a:r>
              <a:rPr lang="ro-RO" sz="1000" b="1">
                <a:solidFill>
                  <a:schemeClr val="accent1"/>
                </a:solidFill>
                <a:latin typeface="+mj-lt"/>
                <a:ea typeface="+mj-ea"/>
                <a:cs typeface="Trebuchet MS"/>
              </a:rPr>
              <a:t>Spate</a:t>
            </a:r>
          </a:p>
        </p:txBody>
      </p:sp>
      <p:sp>
        <p:nvSpPr>
          <p:cNvPr id="15" name="TextBox 14"/>
          <p:cNvSpPr txBox="1"/>
          <p:nvPr/>
        </p:nvSpPr>
        <p:spPr>
          <a:xfrm>
            <a:off x="2160588" y="2590800"/>
            <a:ext cx="971550" cy="307975"/>
          </a:xfrm>
          <a:prstGeom prst="rect">
            <a:avLst/>
          </a:prstGeom>
          <a:noFill/>
        </p:spPr>
        <p:txBody>
          <a:bodyPr lIns="0" tIns="0" rIns="0" bIns="0" anchor="ctr">
            <a:spAutoFit/>
          </a:bodyPr>
          <a:lstStyle/>
          <a:p>
            <a:pPr fontAlgn="auto">
              <a:spcBef>
                <a:spcPts val="0"/>
              </a:spcBef>
              <a:spcAft>
                <a:spcPts val="0"/>
              </a:spcAft>
              <a:defRPr/>
            </a:pPr>
            <a:r>
              <a:rPr lang="ro-RO" sz="1000" b="1">
                <a:solidFill>
                  <a:schemeClr val="accent1"/>
                </a:solidFill>
                <a:latin typeface="+mj-lt"/>
                <a:ea typeface="+mj-ea"/>
                <a:cs typeface="Trebuchet MS"/>
              </a:rPr>
              <a:t>Încheieturi/</a:t>
            </a:r>
            <a:br>
              <a:rPr lang="ro-RO" sz="1000" b="1">
                <a:solidFill>
                  <a:schemeClr val="accent1"/>
                </a:solidFill>
                <a:latin typeface="+mj-lt"/>
                <a:ea typeface="+mj-ea"/>
                <a:cs typeface="Trebuchet MS"/>
              </a:rPr>
            </a:br>
            <a:r>
              <a:rPr lang="ro-RO" sz="1000" b="1">
                <a:solidFill>
                  <a:schemeClr val="accent1"/>
                </a:solidFill>
                <a:latin typeface="+mj-lt"/>
                <a:ea typeface="+mj-ea"/>
                <a:cs typeface="Trebuchet MS"/>
              </a:rPr>
              <a:t>Mâini</a:t>
            </a:r>
          </a:p>
        </p:txBody>
      </p:sp>
      <p:sp>
        <p:nvSpPr>
          <p:cNvPr id="16" name="TextBox 15"/>
          <p:cNvSpPr txBox="1"/>
          <p:nvPr/>
        </p:nvSpPr>
        <p:spPr>
          <a:xfrm>
            <a:off x="2160588" y="3303588"/>
            <a:ext cx="971550" cy="153987"/>
          </a:xfrm>
          <a:prstGeom prst="rect">
            <a:avLst/>
          </a:prstGeom>
          <a:noFill/>
        </p:spPr>
        <p:txBody>
          <a:bodyPr lIns="0" tIns="0" rIns="0" bIns="0" anchor="ctr">
            <a:spAutoFit/>
          </a:bodyPr>
          <a:lstStyle/>
          <a:p>
            <a:pPr fontAlgn="auto">
              <a:spcBef>
                <a:spcPts val="0"/>
              </a:spcBef>
              <a:spcAft>
                <a:spcPts val="0"/>
              </a:spcAft>
              <a:defRPr/>
            </a:pPr>
            <a:r>
              <a:rPr lang="ro-RO" sz="1000" b="1">
                <a:solidFill>
                  <a:schemeClr val="accent1"/>
                </a:solidFill>
                <a:latin typeface="+mj-lt"/>
                <a:ea typeface="+mj-ea"/>
                <a:cs typeface="Trebuchet MS"/>
              </a:rPr>
              <a:t>Genunchi</a:t>
            </a:r>
          </a:p>
        </p:txBody>
      </p:sp>
      <p:sp>
        <p:nvSpPr>
          <p:cNvPr id="17" name="TextBox 16"/>
          <p:cNvSpPr txBox="1"/>
          <p:nvPr/>
        </p:nvSpPr>
        <p:spPr>
          <a:xfrm>
            <a:off x="2160588" y="3914775"/>
            <a:ext cx="971550" cy="153988"/>
          </a:xfrm>
          <a:prstGeom prst="rect">
            <a:avLst/>
          </a:prstGeom>
          <a:noFill/>
        </p:spPr>
        <p:txBody>
          <a:bodyPr lIns="0" tIns="0" rIns="0" bIns="0" anchor="ctr">
            <a:spAutoFit/>
          </a:bodyPr>
          <a:lstStyle/>
          <a:p>
            <a:pPr fontAlgn="auto">
              <a:spcBef>
                <a:spcPts val="0"/>
              </a:spcBef>
              <a:spcAft>
                <a:spcPts val="0"/>
              </a:spcAft>
              <a:defRPr/>
            </a:pPr>
            <a:r>
              <a:rPr lang="ro-RO" sz="1000" b="1">
                <a:solidFill>
                  <a:schemeClr val="accent1"/>
                </a:solidFill>
                <a:latin typeface="+mj-lt"/>
                <a:ea typeface="+mj-ea"/>
                <a:cs typeface="Trebuchet MS"/>
              </a:rPr>
              <a:t>Glezne/Picioare</a:t>
            </a:r>
          </a:p>
        </p:txBody>
      </p:sp>
      <p:pic>
        <p:nvPicPr>
          <p:cNvPr id="37898" name="Immagine 26"/>
          <p:cNvPicPr>
            <a:picLocks noChangeAspect="1"/>
          </p:cNvPicPr>
          <p:nvPr/>
        </p:nvPicPr>
        <p:blipFill>
          <a:blip r:embed="rId4"/>
          <a:srcRect/>
          <a:stretch>
            <a:fillRect/>
          </a:stretch>
        </p:blipFill>
        <p:spPr bwMode="auto">
          <a:xfrm>
            <a:off x="438150" y="655638"/>
            <a:ext cx="1951038" cy="3833812"/>
          </a:xfrm>
          <a:prstGeom prst="rect">
            <a:avLst/>
          </a:prstGeom>
          <a:noFill/>
          <a:ln w="9525">
            <a:noFill/>
            <a:miter lim="800000"/>
            <a:headEnd/>
            <a:tailEnd/>
          </a:ln>
        </p:spPr>
      </p:pic>
      <p:pic>
        <p:nvPicPr>
          <p:cNvPr id="37899" name="Immagine 24"/>
          <p:cNvPicPr>
            <a:picLocks noChangeAspect="1"/>
          </p:cNvPicPr>
          <p:nvPr/>
        </p:nvPicPr>
        <p:blipFill>
          <a:blip r:embed="rId5"/>
          <a:srcRect/>
          <a:stretch>
            <a:fillRect/>
          </a:stretch>
        </p:blipFill>
        <p:spPr bwMode="auto">
          <a:xfrm>
            <a:off x="730250" y="971550"/>
            <a:ext cx="1397000" cy="3359150"/>
          </a:xfrm>
          <a:prstGeom prst="rect">
            <a:avLst/>
          </a:prstGeom>
          <a:noFill/>
          <a:ln w="9525">
            <a:noFill/>
            <a:miter lim="800000"/>
            <a:headEnd/>
            <a:tailEnd/>
          </a:ln>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7" name="Content Placeholder 2"/>
          <p:cNvSpPr>
            <a:spLocks noGrp="1"/>
          </p:cNvSpPr>
          <p:nvPr>
            <p:ph sz="half" idx="1"/>
          </p:nvPr>
        </p:nvSpPr>
        <p:spPr>
          <a:xfrm>
            <a:off x="539750" y="915988"/>
            <a:ext cx="3744913" cy="3455987"/>
          </a:xfrm>
        </p:spPr>
        <p:txBody>
          <a:bodyPr lIns="0" tIns="0" rIns="0" bIns="0"/>
          <a:lstStyle/>
          <a:p>
            <a:pPr eaLnBrk="1" hangingPunct="1"/>
            <a:r>
              <a:rPr lang="ro-RO" sz="2000"/>
              <a:t>Deficiențe ale</a:t>
            </a:r>
            <a:br>
              <a:rPr lang="ro-RO" sz="2000"/>
            </a:br>
            <a:r>
              <a:rPr lang="ro-RO" sz="2000"/>
              <a:t>structurilor corporale</a:t>
            </a:r>
          </a:p>
          <a:p>
            <a:pPr eaLnBrk="1" hangingPunct="1"/>
            <a:r>
              <a:rPr lang="ro-RO" sz="2000"/>
              <a:t>Cauzate sau agravate în principal de locul de muncă </a:t>
            </a:r>
          </a:p>
          <a:p>
            <a:pPr eaLnBrk="1" hangingPunct="1"/>
            <a:r>
              <a:rPr lang="ro-RO" sz="2000"/>
              <a:t>Factorii fizici, psihosociali, organizaționali și individuali pot contribui</a:t>
            </a:r>
          </a:p>
        </p:txBody>
      </p:sp>
      <p:sp>
        <p:nvSpPr>
          <p:cNvPr id="39938" name="Title 1"/>
          <p:cNvSpPr txBox="1">
            <a:spLocks/>
          </p:cNvSpPr>
          <p:nvPr/>
        </p:nvSpPr>
        <p:spPr bwMode="auto">
          <a:xfrm>
            <a:off x="539750" y="-4763"/>
            <a:ext cx="7777163" cy="660401"/>
          </a:xfrm>
          <a:prstGeom prst="rect">
            <a:avLst/>
          </a:prstGeom>
          <a:noFill/>
          <a:ln w="9525">
            <a:noFill/>
            <a:miter lim="800000"/>
            <a:headEnd/>
            <a:tailEnd/>
          </a:ln>
        </p:spPr>
        <p:txBody>
          <a:bodyPr lIns="0" tIns="0" rIns="0" bIns="0" anchor="ctr"/>
          <a:lstStyle/>
          <a:p>
            <a:pPr defTabSz="342900"/>
            <a:r>
              <a:rPr lang="ro-RO" sz="2000" b="1">
                <a:solidFill>
                  <a:schemeClr val="accent1"/>
                </a:solidFill>
              </a:rPr>
              <a:t>Ce sunt afecțiunile musculoscheletice de origine profesională?</a:t>
            </a:r>
          </a:p>
        </p:txBody>
      </p:sp>
      <p:pic>
        <p:nvPicPr>
          <p:cNvPr id="39939" name="Immagine 3"/>
          <p:cNvPicPr>
            <a:picLocks noChangeAspect="1"/>
          </p:cNvPicPr>
          <p:nvPr/>
        </p:nvPicPr>
        <p:blipFill>
          <a:blip r:embed="rId3"/>
          <a:srcRect t="4283" b="7693"/>
          <a:stretch>
            <a:fillRect/>
          </a:stretch>
        </p:blipFill>
        <p:spPr bwMode="auto">
          <a:xfrm>
            <a:off x="4860925" y="841375"/>
            <a:ext cx="2624138" cy="3297238"/>
          </a:xfrm>
          <a:prstGeom prst="rect">
            <a:avLst/>
          </a:prstGeom>
          <a:noFill/>
          <a:ln w="9525">
            <a:noFill/>
            <a:miter lim="800000"/>
            <a:headEnd/>
            <a:tailEnd/>
          </a:ln>
        </p:spPr>
      </p:pic>
      <p:sp>
        <p:nvSpPr>
          <p:cNvPr id="2" name="Ovale 1"/>
          <p:cNvSpPr/>
          <p:nvPr/>
        </p:nvSpPr>
        <p:spPr>
          <a:xfrm>
            <a:off x="7488238" y="1038225"/>
            <a:ext cx="107950" cy="107950"/>
          </a:xfrm>
          <a:prstGeom prst="ellipse">
            <a:avLst/>
          </a:prstGeom>
          <a:solidFill>
            <a:srgbClr val="E64715"/>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a:p>
        </p:txBody>
      </p:sp>
      <p:sp>
        <p:nvSpPr>
          <p:cNvPr id="8" name="CasellaDiTesto 7"/>
          <p:cNvSpPr txBox="1"/>
          <p:nvPr/>
        </p:nvSpPr>
        <p:spPr>
          <a:xfrm>
            <a:off x="7596188" y="981075"/>
            <a:ext cx="647700" cy="339725"/>
          </a:xfrm>
          <a:prstGeom prst="rect">
            <a:avLst/>
          </a:prstGeom>
          <a:noFill/>
        </p:spPr>
        <p:txBody>
          <a:bodyPr>
            <a:spAutoFit/>
          </a:bodyPr>
          <a:lstStyle/>
          <a:p>
            <a:pPr fontAlgn="auto">
              <a:spcBef>
                <a:spcPts val="0"/>
              </a:spcBef>
              <a:spcAft>
                <a:spcPts val="0"/>
              </a:spcAft>
              <a:defRPr/>
            </a:pPr>
            <a:r>
              <a:rPr lang="ro-RO" sz="800">
                <a:solidFill>
                  <a:schemeClr val="tx1">
                    <a:lumMod val="65000"/>
                    <a:lumOff val="35000"/>
                  </a:schemeClr>
                </a:solidFill>
                <a:latin typeface="+mn-lt"/>
                <a:cs typeface="+mn-cs"/>
              </a:rPr>
              <a:t>Dureri</a:t>
            </a:r>
          </a:p>
        </p:txBody>
      </p:sp>
      <p:sp>
        <p:nvSpPr>
          <p:cNvPr id="9" name="Ovale 8"/>
          <p:cNvSpPr/>
          <p:nvPr/>
        </p:nvSpPr>
        <p:spPr>
          <a:xfrm>
            <a:off x="7485063" y="1389063"/>
            <a:ext cx="109537" cy="107950"/>
          </a:xfrm>
          <a:prstGeom prst="ellipse">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a:p>
        </p:txBody>
      </p:sp>
      <p:sp>
        <p:nvSpPr>
          <p:cNvPr id="10" name="CasellaDiTesto 9"/>
          <p:cNvSpPr txBox="1"/>
          <p:nvPr/>
        </p:nvSpPr>
        <p:spPr>
          <a:xfrm>
            <a:off x="7596188" y="1339850"/>
            <a:ext cx="720725" cy="338138"/>
          </a:xfrm>
          <a:prstGeom prst="rect">
            <a:avLst/>
          </a:prstGeom>
          <a:noFill/>
        </p:spPr>
        <p:txBody>
          <a:bodyPr>
            <a:spAutoFit/>
          </a:bodyPr>
          <a:lstStyle/>
          <a:p>
            <a:pPr fontAlgn="auto">
              <a:spcBef>
                <a:spcPts val="0"/>
              </a:spcBef>
              <a:spcAft>
                <a:spcPts val="0"/>
              </a:spcAft>
              <a:defRPr/>
            </a:pPr>
            <a:r>
              <a:rPr lang="ro-RO" sz="800">
                <a:solidFill>
                  <a:schemeClr val="tx1">
                    <a:lumMod val="65000"/>
                    <a:lumOff val="35000"/>
                  </a:schemeClr>
                </a:solidFill>
                <a:latin typeface="+mn-lt"/>
                <a:cs typeface="+mn-cs"/>
              </a:rPr>
              <a:t>Simptome cauzate de stres</a:t>
            </a:r>
          </a:p>
        </p:txBody>
      </p:sp>
      <p:sp>
        <p:nvSpPr>
          <p:cNvPr id="11" name="CasellaDiTesto 10"/>
          <p:cNvSpPr txBox="1"/>
          <p:nvPr/>
        </p:nvSpPr>
        <p:spPr>
          <a:xfrm>
            <a:off x="5092700" y="4140200"/>
            <a:ext cx="863600" cy="277813"/>
          </a:xfrm>
          <a:prstGeom prst="rect">
            <a:avLst/>
          </a:prstGeom>
          <a:noFill/>
        </p:spPr>
        <p:txBody>
          <a:bodyPr>
            <a:spAutoFit/>
          </a:bodyPr>
          <a:lstStyle/>
          <a:p>
            <a:pPr algn="ctr" fontAlgn="auto">
              <a:spcBef>
                <a:spcPts val="0"/>
              </a:spcBef>
              <a:spcAft>
                <a:spcPts val="0"/>
              </a:spcAft>
              <a:defRPr/>
            </a:pPr>
            <a:r>
              <a:rPr lang="ro-RO" sz="1200" i="1">
                <a:solidFill>
                  <a:schemeClr val="tx1">
                    <a:lumMod val="65000"/>
                    <a:lumOff val="35000"/>
                  </a:schemeClr>
                </a:solidFill>
                <a:latin typeface="+mn-lt"/>
                <a:cs typeface="+mn-cs"/>
              </a:rPr>
              <a:t>Față</a:t>
            </a:r>
          </a:p>
        </p:txBody>
      </p:sp>
      <p:sp>
        <p:nvSpPr>
          <p:cNvPr id="12" name="CasellaDiTesto 11"/>
          <p:cNvSpPr txBox="1"/>
          <p:nvPr/>
        </p:nvSpPr>
        <p:spPr>
          <a:xfrm>
            <a:off x="6415088" y="4140200"/>
            <a:ext cx="865187" cy="277813"/>
          </a:xfrm>
          <a:prstGeom prst="rect">
            <a:avLst/>
          </a:prstGeom>
          <a:noFill/>
        </p:spPr>
        <p:txBody>
          <a:bodyPr>
            <a:spAutoFit/>
          </a:bodyPr>
          <a:lstStyle/>
          <a:p>
            <a:pPr algn="ctr" fontAlgn="auto">
              <a:spcBef>
                <a:spcPts val="0"/>
              </a:spcBef>
              <a:spcAft>
                <a:spcPts val="0"/>
              </a:spcAft>
              <a:defRPr/>
            </a:pPr>
            <a:r>
              <a:rPr lang="ro-RO" sz="1200" i="1">
                <a:solidFill>
                  <a:schemeClr val="tx1">
                    <a:lumMod val="65000"/>
                    <a:lumOff val="35000"/>
                  </a:schemeClr>
                </a:solidFill>
                <a:latin typeface="+mn-lt"/>
                <a:cs typeface="+mn-cs"/>
              </a:rPr>
              <a:t>Spate</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985" name="Picture 6"/>
          <p:cNvPicPr>
            <a:picLocks noChangeAspect="1"/>
          </p:cNvPicPr>
          <p:nvPr/>
        </p:nvPicPr>
        <p:blipFill>
          <a:blip r:embed="rId3"/>
          <a:srcRect l="19972" r="19972"/>
          <a:stretch>
            <a:fillRect/>
          </a:stretch>
        </p:blipFill>
        <p:spPr bwMode="auto">
          <a:xfrm>
            <a:off x="4211638" y="876300"/>
            <a:ext cx="3744912" cy="3508375"/>
          </a:xfrm>
          <a:prstGeom prst="rect">
            <a:avLst/>
          </a:prstGeom>
          <a:noFill/>
          <a:ln w="9525">
            <a:noFill/>
            <a:miter lim="800000"/>
            <a:headEnd/>
            <a:tailEnd/>
          </a:ln>
        </p:spPr>
      </p:pic>
      <p:pic>
        <p:nvPicPr>
          <p:cNvPr id="41986" name="Picture 7"/>
          <p:cNvPicPr>
            <a:picLocks noChangeAspect="1"/>
          </p:cNvPicPr>
          <p:nvPr/>
        </p:nvPicPr>
        <p:blipFill>
          <a:blip r:embed="rId4"/>
          <a:srcRect l="11617" t="16595" r="30260" b="13414"/>
          <a:stretch>
            <a:fillRect/>
          </a:stretch>
        </p:blipFill>
        <p:spPr bwMode="auto">
          <a:xfrm>
            <a:off x="4884738" y="2428875"/>
            <a:ext cx="3341687" cy="1992313"/>
          </a:xfrm>
          <a:prstGeom prst="rect">
            <a:avLst/>
          </a:prstGeom>
          <a:noFill/>
          <a:ln w="9525">
            <a:noFill/>
            <a:miter lim="800000"/>
            <a:headEnd/>
            <a:tailEnd/>
          </a:ln>
        </p:spPr>
      </p:pic>
      <p:pic>
        <p:nvPicPr>
          <p:cNvPr id="41987" name="Picture 8"/>
          <p:cNvPicPr>
            <a:picLocks noChangeAspect="1"/>
          </p:cNvPicPr>
          <p:nvPr/>
        </p:nvPicPr>
        <p:blipFill>
          <a:blip r:embed="rId5">
            <a:clrChange>
              <a:clrFrom>
                <a:srgbClr val="FFFFFF"/>
              </a:clrFrom>
              <a:clrTo>
                <a:srgbClr val="FFFFFF">
                  <a:alpha val="0"/>
                </a:srgbClr>
              </a:clrTo>
            </a:clrChange>
          </a:blip>
          <a:srcRect l="79137" t="59544" b="11823"/>
          <a:stretch>
            <a:fillRect/>
          </a:stretch>
        </p:blipFill>
        <p:spPr bwMode="auto">
          <a:xfrm>
            <a:off x="3602038" y="3490913"/>
            <a:ext cx="1508125" cy="1025525"/>
          </a:xfrm>
          <a:prstGeom prst="rect">
            <a:avLst/>
          </a:prstGeom>
          <a:noFill/>
          <a:ln w="9525">
            <a:noFill/>
            <a:miter lim="800000"/>
            <a:headEnd/>
            <a:tailEnd/>
          </a:ln>
        </p:spPr>
      </p:pic>
      <p:sp>
        <p:nvSpPr>
          <p:cNvPr id="41988" name="Content Placeholder 2"/>
          <p:cNvSpPr>
            <a:spLocks noGrp="1"/>
          </p:cNvSpPr>
          <p:nvPr>
            <p:ph sz="half" idx="1"/>
          </p:nvPr>
        </p:nvSpPr>
        <p:spPr>
          <a:xfrm>
            <a:off x="552450" y="919163"/>
            <a:ext cx="3227388" cy="3140075"/>
          </a:xfrm>
        </p:spPr>
        <p:txBody>
          <a:bodyPr lIns="0" tIns="0" rIns="0" bIns="0"/>
          <a:lstStyle/>
          <a:p>
            <a:pPr eaLnBrk="1" hangingPunct="1"/>
            <a:r>
              <a:rPr lang="ro-RO" sz="2000">
                <a:solidFill>
                  <a:schemeClr val="accent1"/>
                </a:solidFill>
              </a:rPr>
              <a:t>Afecțiunile musculoscheletice pot fi prevenite și gestionate</a:t>
            </a:r>
          </a:p>
          <a:p>
            <a:pPr eaLnBrk="1" hangingPunct="1"/>
            <a:r>
              <a:rPr lang="ro-RO" sz="2000">
                <a:solidFill>
                  <a:schemeClr val="accent1"/>
                </a:solidFill>
              </a:rPr>
              <a:t>Abordarea integrată</a:t>
            </a:r>
            <a:br>
              <a:rPr lang="ro-RO" sz="2000">
                <a:solidFill>
                  <a:schemeClr val="accent1"/>
                </a:solidFill>
              </a:rPr>
            </a:br>
            <a:r>
              <a:rPr lang="ro-RO" sz="2000">
                <a:solidFill>
                  <a:schemeClr val="accent1"/>
                </a:solidFill>
              </a:rPr>
              <a:t>și cultura de prevenire</a:t>
            </a:r>
          </a:p>
          <a:p>
            <a:pPr eaLnBrk="1" hangingPunct="1"/>
            <a:r>
              <a:rPr lang="ro-RO" sz="2000">
                <a:solidFill>
                  <a:schemeClr val="accent1"/>
                </a:solidFill>
              </a:rPr>
              <a:t>Acțiuni bazate pe</a:t>
            </a:r>
            <a:br>
              <a:rPr lang="ro-RO" sz="2000">
                <a:solidFill>
                  <a:schemeClr val="accent1"/>
                </a:solidFill>
              </a:rPr>
            </a:br>
            <a:r>
              <a:rPr lang="ro-RO" sz="2000">
                <a:solidFill>
                  <a:schemeClr val="accent1"/>
                </a:solidFill>
              </a:rPr>
              <a:t>principiile generale</a:t>
            </a:r>
            <a:br>
              <a:rPr lang="ro-RO" sz="2000">
                <a:solidFill>
                  <a:schemeClr val="accent1"/>
                </a:solidFill>
              </a:rPr>
            </a:br>
            <a:r>
              <a:rPr lang="ro-RO" sz="2000">
                <a:solidFill>
                  <a:schemeClr val="accent1"/>
                </a:solidFill>
              </a:rPr>
              <a:t>de prevenție</a:t>
            </a:r>
          </a:p>
        </p:txBody>
      </p:sp>
      <p:sp>
        <p:nvSpPr>
          <p:cNvPr id="41989" name="Title 1"/>
          <p:cNvSpPr>
            <a:spLocks noGrp="1"/>
          </p:cNvSpPr>
          <p:nvPr>
            <p:ph type="title"/>
          </p:nvPr>
        </p:nvSpPr>
        <p:spPr>
          <a:xfrm>
            <a:off x="539750" y="0"/>
            <a:ext cx="7632700" cy="666750"/>
          </a:xfrm>
        </p:spPr>
        <p:txBody>
          <a:bodyPr lIns="0" tIns="0" rIns="0" bIns="0"/>
          <a:lstStyle/>
          <a:p>
            <a:pPr eaLnBrk="1" hangingPunct="1"/>
            <a:r>
              <a:rPr lang="ro-RO" sz="2400">
                <a:solidFill>
                  <a:schemeClr val="accent1"/>
                </a:solidFill>
                <a:cs typeface="Trebuchet MS" pitchFamily="34" charset="0"/>
              </a:rPr>
              <a:t>Combaterea afecțiunilor musculoscheletice</a:t>
            </a: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3" name="Title 1"/>
          <p:cNvSpPr>
            <a:spLocks noGrp="1"/>
          </p:cNvSpPr>
          <p:nvPr>
            <p:ph type="title"/>
          </p:nvPr>
        </p:nvSpPr>
        <p:spPr>
          <a:xfrm>
            <a:off x="539750" y="0"/>
            <a:ext cx="7632700" cy="666750"/>
          </a:xfrm>
        </p:spPr>
        <p:txBody>
          <a:bodyPr lIns="0" tIns="0" rIns="0" bIns="0"/>
          <a:lstStyle/>
          <a:p>
            <a:pPr eaLnBrk="1" hangingPunct="1"/>
            <a:r>
              <a:rPr lang="ro-RO" sz="2400">
                <a:solidFill>
                  <a:schemeClr val="accent1"/>
                </a:solidFill>
                <a:cs typeface="Trebuchet MS" pitchFamily="34" charset="0"/>
              </a:rPr>
              <a:t>Evaluarea riscurilor</a:t>
            </a:r>
          </a:p>
        </p:txBody>
      </p:sp>
      <p:sp>
        <p:nvSpPr>
          <p:cNvPr id="44034" name="Content Placeholder 2"/>
          <p:cNvSpPr>
            <a:spLocks noGrp="1"/>
          </p:cNvSpPr>
          <p:nvPr>
            <p:ph sz="half" idx="1"/>
          </p:nvPr>
        </p:nvSpPr>
        <p:spPr>
          <a:xfrm>
            <a:off x="544513" y="917575"/>
            <a:ext cx="4618037" cy="3454400"/>
          </a:xfrm>
        </p:spPr>
        <p:txBody>
          <a:bodyPr lIns="0" tIns="0" rIns="0" bIns="0"/>
          <a:lstStyle/>
          <a:p>
            <a:pPr eaLnBrk="1" hangingPunct="1"/>
            <a:r>
              <a:rPr lang="ro-RO" sz="2000" dirty="0">
                <a:solidFill>
                  <a:schemeClr val="accent1"/>
                </a:solidFill>
              </a:rPr>
              <a:t>Esențială pentru o prevenție </a:t>
            </a:r>
            <a:r>
              <a:rPr lang="en-US" sz="2000" dirty="0">
                <a:solidFill>
                  <a:schemeClr val="accent1"/>
                </a:solidFill>
              </a:rPr>
              <a:t>de </a:t>
            </a:r>
            <a:r>
              <a:rPr lang="en-US" sz="2000" dirty="0" err="1">
                <a:solidFill>
                  <a:schemeClr val="accent1"/>
                </a:solidFill>
              </a:rPr>
              <a:t>succes</a:t>
            </a:r>
            <a:endParaRPr lang="ro-RO" sz="2000" dirty="0">
              <a:solidFill>
                <a:schemeClr val="accent1"/>
              </a:solidFill>
            </a:endParaRPr>
          </a:p>
          <a:p>
            <a:pPr eaLnBrk="1" hangingPunct="1"/>
            <a:r>
              <a:rPr lang="ro-RO" sz="2000" dirty="0">
                <a:solidFill>
                  <a:schemeClr val="accent1"/>
                </a:solidFill>
              </a:rPr>
              <a:t>Toată lumea — angajații, cadrele de conducere, lucrătorii și serviciile de SSM — trebuie să participe</a:t>
            </a:r>
          </a:p>
          <a:p>
            <a:pPr eaLnBrk="1" hangingPunct="1"/>
            <a:r>
              <a:rPr lang="ro-RO" sz="2000" dirty="0">
                <a:solidFill>
                  <a:schemeClr val="accent1"/>
                </a:solidFill>
              </a:rPr>
              <a:t>Toate grupurile de lucrători trebuie</a:t>
            </a:r>
            <a:br>
              <a:rPr lang="ro-RO" sz="2000" dirty="0">
                <a:solidFill>
                  <a:schemeClr val="accent1"/>
                </a:solidFill>
              </a:rPr>
            </a:br>
            <a:r>
              <a:rPr lang="ro-RO" sz="2000" dirty="0">
                <a:solidFill>
                  <a:schemeClr val="accent1"/>
                </a:solidFill>
              </a:rPr>
              <a:t>implicate</a:t>
            </a:r>
          </a:p>
          <a:p>
            <a:pPr eaLnBrk="1" hangingPunct="1"/>
            <a:r>
              <a:rPr lang="ro-RO" sz="2000" dirty="0">
                <a:solidFill>
                  <a:schemeClr val="accent1"/>
                </a:solidFill>
              </a:rPr>
              <a:t>Procesul trebuie revizuit și actualizat periodic</a:t>
            </a:r>
          </a:p>
          <a:p>
            <a:pPr eaLnBrk="1" hangingPunct="1"/>
            <a:r>
              <a:rPr lang="ro-RO" sz="2000" dirty="0">
                <a:solidFill>
                  <a:schemeClr val="accent1"/>
                </a:solidFill>
              </a:rPr>
              <a:t>Ghid pas cu pas, unelte și instrumente disponibile</a:t>
            </a:r>
          </a:p>
        </p:txBody>
      </p:sp>
      <p:sp>
        <p:nvSpPr>
          <p:cNvPr id="10" name="Oval 9"/>
          <p:cNvSpPr/>
          <p:nvPr/>
        </p:nvSpPr>
        <p:spPr>
          <a:xfrm>
            <a:off x="5162550" y="1143000"/>
            <a:ext cx="3319463" cy="3217863"/>
          </a:xfrm>
          <a:prstGeom prst="ellipse">
            <a:avLst/>
          </a:prstGeom>
          <a:gradFill>
            <a:gsLst>
              <a:gs pos="0">
                <a:srgbClr val="ACC700">
                  <a:lumMod val="100000"/>
                  <a:alpha val="0"/>
                </a:srgbClr>
              </a:gs>
              <a:gs pos="100000">
                <a:srgbClr val="ACC700"/>
              </a:gs>
            </a:gsLst>
            <a:lin ang="7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GB">
              <a:solidFill>
                <a:srgbClr val="ACC700"/>
              </a:solidFill>
            </a:endParaRPr>
          </a:p>
        </p:txBody>
      </p:sp>
      <p:pic>
        <p:nvPicPr>
          <p:cNvPr id="44036" name="Picture 8"/>
          <p:cNvPicPr>
            <a:picLocks noChangeAspect="1"/>
          </p:cNvPicPr>
          <p:nvPr/>
        </p:nvPicPr>
        <p:blipFill>
          <a:blip r:embed="rId3"/>
          <a:srcRect t="18501"/>
          <a:stretch>
            <a:fillRect/>
          </a:stretch>
        </p:blipFill>
        <p:spPr bwMode="auto">
          <a:xfrm>
            <a:off x="4932363" y="1779588"/>
            <a:ext cx="3708400" cy="2179637"/>
          </a:xfrm>
          <a:prstGeom prst="rect">
            <a:avLst/>
          </a:prstGeom>
          <a:noFill/>
          <a:ln w="9525">
            <a:noFill/>
            <a:miter lim="800000"/>
            <a:headEnd/>
            <a:tailEnd/>
          </a:ln>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1" name="Title 1"/>
          <p:cNvSpPr>
            <a:spLocks noGrp="1"/>
          </p:cNvSpPr>
          <p:nvPr>
            <p:ph type="title"/>
          </p:nvPr>
        </p:nvSpPr>
        <p:spPr>
          <a:xfrm>
            <a:off x="539750" y="0"/>
            <a:ext cx="7415213" cy="666750"/>
          </a:xfrm>
        </p:spPr>
        <p:txBody>
          <a:bodyPr lIns="0" tIns="0" rIns="0" bIns="0"/>
          <a:lstStyle/>
          <a:p>
            <a:pPr eaLnBrk="1" hangingPunct="1"/>
            <a:r>
              <a:rPr lang="ro-RO" sz="2400">
                <a:cs typeface="Trebuchet MS" pitchFamily="34" charset="0"/>
              </a:rPr>
              <a:t>Domenii de intervenție - Domenii prioritare</a:t>
            </a:r>
          </a:p>
        </p:txBody>
      </p:sp>
      <p:grpSp>
        <p:nvGrpSpPr>
          <p:cNvPr id="46082" name="Gruppo 14"/>
          <p:cNvGrpSpPr>
            <a:grpSpLocks/>
          </p:cNvGrpSpPr>
          <p:nvPr/>
        </p:nvGrpSpPr>
        <p:grpSpPr bwMode="auto">
          <a:xfrm>
            <a:off x="3262313" y="976313"/>
            <a:ext cx="2174875" cy="1633537"/>
            <a:chOff x="1547714" y="947278"/>
            <a:chExt cx="2232198" cy="1676684"/>
          </a:xfrm>
        </p:grpSpPr>
        <p:sp>
          <p:nvSpPr>
            <p:cNvPr id="46098" name="TextBox 3"/>
            <p:cNvSpPr txBox="1">
              <a:spLocks noChangeArrowheads="1"/>
            </p:cNvSpPr>
            <p:nvPr/>
          </p:nvSpPr>
          <p:spPr bwMode="auto">
            <a:xfrm>
              <a:off x="1547714" y="2263858"/>
              <a:ext cx="2232198" cy="360104"/>
            </a:xfrm>
            <a:prstGeom prst="rect">
              <a:avLst/>
            </a:prstGeom>
            <a:noFill/>
            <a:ln w="9525">
              <a:noFill/>
              <a:miter lim="800000"/>
              <a:headEnd/>
              <a:tailEnd/>
            </a:ln>
          </p:spPr>
          <p:txBody>
            <a:bodyPr lIns="0" tIns="0" rIns="0" bIns="0" anchor="ctr"/>
            <a:lstStyle/>
            <a:p>
              <a:pPr algn="ctr"/>
              <a:r>
                <a:rPr lang="ro-RO" sz="1200" b="1">
                  <a:solidFill>
                    <a:schemeClr val="accent1"/>
                  </a:solidFill>
                  <a:hlinkClick r:id="rId3"/>
                </a:rPr>
                <a:t>Afecțiuni cronice</a:t>
              </a:r>
            </a:p>
          </p:txBody>
        </p:sp>
        <p:sp>
          <p:nvSpPr>
            <p:cNvPr id="14" name="Rettangolo con angoli arrotondati 13">
              <a:hlinkClick r:id="rId3"/>
            </p:cNvPr>
            <p:cNvSpPr/>
            <p:nvPr/>
          </p:nvSpPr>
          <p:spPr>
            <a:xfrm>
              <a:off x="1547714" y="947278"/>
              <a:ext cx="2232198" cy="1303545"/>
            </a:xfrm>
            <a:prstGeom prst="roundRect">
              <a:avLst>
                <a:gd name="adj" fmla="val 11563"/>
              </a:avLst>
            </a:prstGeom>
            <a:blipFill>
              <a:blip r:embed="rId4"/>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a:p>
          </p:txBody>
        </p:sp>
      </p:grpSp>
      <p:grpSp>
        <p:nvGrpSpPr>
          <p:cNvPr id="46083" name="Gruppo 15"/>
          <p:cNvGrpSpPr>
            <a:grpSpLocks/>
          </p:cNvGrpSpPr>
          <p:nvPr/>
        </p:nvGrpSpPr>
        <p:grpSpPr bwMode="auto">
          <a:xfrm>
            <a:off x="3262313" y="2886075"/>
            <a:ext cx="2174875" cy="1633538"/>
            <a:chOff x="1547714" y="947278"/>
            <a:chExt cx="2232198" cy="1676684"/>
          </a:xfrm>
        </p:grpSpPr>
        <p:sp>
          <p:nvSpPr>
            <p:cNvPr id="46096" name="TextBox 3"/>
            <p:cNvSpPr txBox="1">
              <a:spLocks noChangeArrowheads="1"/>
            </p:cNvSpPr>
            <p:nvPr/>
          </p:nvSpPr>
          <p:spPr bwMode="auto">
            <a:xfrm>
              <a:off x="1547714" y="2263962"/>
              <a:ext cx="2232197" cy="360000"/>
            </a:xfrm>
            <a:prstGeom prst="rect">
              <a:avLst/>
            </a:prstGeom>
            <a:noFill/>
            <a:ln w="9525">
              <a:noFill/>
              <a:miter lim="800000"/>
              <a:headEnd/>
              <a:tailEnd/>
            </a:ln>
          </p:spPr>
          <p:txBody>
            <a:bodyPr lIns="0" tIns="0" rIns="0" bIns="0" anchor="ctr"/>
            <a:lstStyle/>
            <a:p>
              <a:pPr algn="ctr"/>
              <a:r>
                <a:rPr lang="ro-RO" sz="1200" b="1">
                  <a:solidFill>
                    <a:schemeClr val="accent1"/>
                  </a:solidFill>
                  <a:hlinkClick r:id="rId5"/>
                </a:rPr>
                <a:t>Generații viitoare</a:t>
              </a:r>
            </a:p>
          </p:txBody>
        </p:sp>
        <p:sp>
          <p:nvSpPr>
            <p:cNvPr id="18" name="Rettangolo con angoli arrotondati 17">
              <a:hlinkClick r:id="rId5"/>
            </p:cNvPr>
            <p:cNvSpPr/>
            <p:nvPr/>
          </p:nvSpPr>
          <p:spPr>
            <a:xfrm>
              <a:off x="1547714" y="947278"/>
              <a:ext cx="2232198" cy="1303544"/>
            </a:xfrm>
            <a:prstGeom prst="roundRect">
              <a:avLst>
                <a:gd name="adj" fmla="val 11563"/>
              </a:avLst>
            </a:prstGeom>
            <a:blipFill>
              <a:blip r:embed="rId6"/>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a:p>
          </p:txBody>
        </p:sp>
      </p:grpSp>
      <p:grpSp>
        <p:nvGrpSpPr>
          <p:cNvPr id="46084" name="Gruppo 18"/>
          <p:cNvGrpSpPr>
            <a:grpSpLocks/>
          </p:cNvGrpSpPr>
          <p:nvPr/>
        </p:nvGrpSpPr>
        <p:grpSpPr bwMode="auto">
          <a:xfrm>
            <a:off x="5807075" y="2876550"/>
            <a:ext cx="2173288" cy="1633538"/>
            <a:chOff x="1547714" y="947278"/>
            <a:chExt cx="2232198" cy="1676684"/>
          </a:xfrm>
        </p:grpSpPr>
        <p:sp>
          <p:nvSpPr>
            <p:cNvPr id="46094" name="TextBox 3"/>
            <p:cNvSpPr txBox="1">
              <a:spLocks noChangeArrowheads="1"/>
            </p:cNvSpPr>
            <p:nvPr/>
          </p:nvSpPr>
          <p:spPr bwMode="auto">
            <a:xfrm>
              <a:off x="1547714" y="2263962"/>
              <a:ext cx="2232197" cy="360000"/>
            </a:xfrm>
            <a:prstGeom prst="rect">
              <a:avLst/>
            </a:prstGeom>
            <a:noFill/>
            <a:ln w="9525">
              <a:noFill/>
              <a:miter lim="800000"/>
              <a:headEnd/>
              <a:tailEnd/>
            </a:ln>
          </p:spPr>
          <p:txBody>
            <a:bodyPr lIns="0" tIns="0" rIns="0" bIns="0" anchor="ctr"/>
            <a:lstStyle/>
            <a:p>
              <a:pPr algn="ctr"/>
              <a:r>
                <a:rPr lang="ro-RO" sz="1200" b="1">
                  <a:solidFill>
                    <a:schemeClr val="accent1"/>
                  </a:solidFill>
                  <a:hlinkClick r:id="rId7"/>
                </a:rPr>
                <a:t>Riscuri psihosociale</a:t>
              </a:r>
            </a:p>
          </p:txBody>
        </p:sp>
        <p:sp>
          <p:nvSpPr>
            <p:cNvPr id="21" name="Rettangolo con angoli arrotondati 20">
              <a:hlinkClick r:id="rId7"/>
            </p:cNvPr>
            <p:cNvSpPr/>
            <p:nvPr/>
          </p:nvSpPr>
          <p:spPr>
            <a:xfrm>
              <a:off x="1547714" y="947278"/>
              <a:ext cx="2232198" cy="1303544"/>
            </a:xfrm>
            <a:prstGeom prst="roundRect">
              <a:avLst>
                <a:gd name="adj" fmla="val 11563"/>
              </a:avLst>
            </a:prstGeom>
            <a:blipFill>
              <a:blip r:embed="rId8"/>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grpSp>
      <p:grpSp>
        <p:nvGrpSpPr>
          <p:cNvPr id="46085" name="Gruppo 21"/>
          <p:cNvGrpSpPr>
            <a:grpSpLocks/>
          </p:cNvGrpSpPr>
          <p:nvPr/>
        </p:nvGrpSpPr>
        <p:grpSpPr bwMode="auto">
          <a:xfrm>
            <a:off x="5807075" y="976313"/>
            <a:ext cx="2173288" cy="1633537"/>
            <a:chOff x="1547714" y="947278"/>
            <a:chExt cx="2232198" cy="1676684"/>
          </a:xfrm>
        </p:grpSpPr>
        <p:sp>
          <p:nvSpPr>
            <p:cNvPr id="46092" name="TextBox 3"/>
            <p:cNvSpPr txBox="1">
              <a:spLocks noChangeArrowheads="1"/>
            </p:cNvSpPr>
            <p:nvPr/>
          </p:nvSpPr>
          <p:spPr bwMode="auto">
            <a:xfrm>
              <a:off x="1547714" y="2263962"/>
              <a:ext cx="2232197" cy="360000"/>
            </a:xfrm>
            <a:prstGeom prst="rect">
              <a:avLst/>
            </a:prstGeom>
            <a:noFill/>
            <a:ln w="9525">
              <a:noFill/>
              <a:miter lim="800000"/>
              <a:headEnd/>
              <a:tailEnd/>
            </a:ln>
          </p:spPr>
          <p:txBody>
            <a:bodyPr lIns="0" tIns="0" rIns="0" bIns="0" anchor="ctr"/>
            <a:lstStyle/>
            <a:p>
              <a:pPr algn="ctr"/>
              <a:r>
                <a:rPr lang="ro-RO" sz="1200" b="1">
                  <a:solidFill>
                    <a:schemeClr val="accent1"/>
                  </a:solidFill>
                  <a:hlinkClick r:id="rId9"/>
                </a:rPr>
                <a:t>Munca sedentară</a:t>
              </a:r>
            </a:p>
          </p:txBody>
        </p:sp>
        <p:sp>
          <p:nvSpPr>
            <p:cNvPr id="24" name="Rettangolo con angoli arrotondati 23">
              <a:hlinkClick r:id="rId9"/>
            </p:cNvPr>
            <p:cNvSpPr/>
            <p:nvPr/>
          </p:nvSpPr>
          <p:spPr>
            <a:xfrm>
              <a:off x="1547714" y="947278"/>
              <a:ext cx="2232198" cy="1303545"/>
            </a:xfrm>
            <a:prstGeom prst="roundRect">
              <a:avLst>
                <a:gd name="adj" fmla="val 11563"/>
              </a:avLst>
            </a:prstGeom>
            <a:blipFill>
              <a:blip r:embed="rId10"/>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grpSp>
      <p:grpSp>
        <p:nvGrpSpPr>
          <p:cNvPr id="46086" name="Gruppo 24"/>
          <p:cNvGrpSpPr>
            <a:grpSpLocks/>
          </p:cNvGrpSpPr>
          <p:nvPr/>
        </p:nvGrpSpPr>
        <p:grpSpPr bwMode="auto">
          <a:xfrm>
            <a:off x="715963" y="2886075"/>
            <a:ext cx="2174875" cy="1633538"/>
            <a:chOff x="1547714" y="947278"/>
            <a:chExt cx="2232198" cy="1676684"/>
          </a:xfrm>
        </p:grpSpPr>
        <p:sp>
          <p:nvSpPr>
            <p:cNvPr id="46090" name="TextBox 3"/>
            <p:cNvSpPr txBox="1">
              <a:spLocks noChangeArrowheads="1"/>
            </p:cNvSpPr>
            <p:nvPr/>
          </p:nvSpPr>
          <p:spPr bwMode="auto">
            <a:xfrm>
              <a:off x="1547714" y="2263962"/>
              <a:ext cx="2232197" cy="360000"/>
            </a:xfrm>
            <a:prstGeom prst="rect">
              <a:avLst/>
            </a:prstGeom>
            <a:noFill/>
            <a:ln w="9525">
              <a:noFill/>
              <a:miter lim="800000"/>
              <a:headEnd/>
              <a:tailEnd/>
            </a:ln>
          </p:spPr>
          <p:txBody>
            <a:bodyPr lIns="0" tIns="0" rIns="0" bIns="0" anchor="ctr"/>
            <a:lstStyle/>
            <a:p>
              <a:pPr algn="ctr"/>
              <a:r>
                <a:rPr lang="ro-RO" sz="1200" b="1">
                  <a:solidFill>
                    <a:schemeClr val="accent1"/>
                  </a:solidFill>
                  <a:hlinkClick r:id="rId11"/>
                </a:rPr>
                <a:t>Diversitatea lucrătorilor</a:t>
              </a:r>
            </a:p>
          </p:txBody>
        </p:sp>
        <p:sp>
          <p:nvSpPr>
            <p:cNvPr id="27" name="Rettangolo con angoli arrotondati 26">
              <a:hlinkClick r:id="rId11"/>
            </p:cNvPr>
            <p:cNvSpPr/>
            <p:nvPr/>
          </p:nvSpPr>
          <p:spPr>
            <a:xfrm>
              <a:off x="1547714" y="947278"/>
              <a:ext cx="2232198" cy="1303544"/>
            </a:xfrm>
            <a:prstGeom prst="roundRect">
              <a:avLst>
                <a:gd name="adj" fmla="val 11563"/>
              </a:avLst>
            </a:prstGeom>
            <a:blipFill>
              <a:blip r:embed="rId12"/>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a:p>
          </p:txBody>
        </p:sp>
      </p:grpSp>
      <p:grpSp>
        <p:nvGrpSpPr>
          <p:cNvPr id="46087" name="Gruppo 27"/>
          <p:cNvGrpSpPr>
            <a:grpSpLocks/>
          </p:cNvGrpSpPr>
          <p:nvPr/>
        </p:nvGrpSpPr>
        <p:grpSpPr bwMode="auto">
          <a:xfrm>
            <a:off x="715963" y="976313"/>
            <a:ext cx="2174875" cy="1633537"/>
            <a:chOff x="1547714" y="947278"/>
            <a:chExt cx="2232198" cy="1676684"/>
          </a:xfrm>
        </p:grpSpPr>
        <p:sp>
          <p:nvSpPr>
            <p:cNvPr id="46088" name="TextBox 3"/>
            <p:cNvSpPr txBox="1">
              <a:spLocks noChangeArrowheads="1"/>
            </p:cNvSpPr>
            <p:nvPr/>
          </p:nvSpPr>
          <p:spPr bwMode="auto">
            <a:xfrm>
              <a:off x="1547714" y="2263858"/>
              <a:ext cx="2232198" cy="360104"/>
            </a:xfrm>
            <a:prstGeom prst="rect">
              <a:avLst/>
            </a:prstGeom>
            <a:noFill/>
            <a:ln w="9525">
              <a:noFill/>
              <a:miter lim="800000"/>
              <a:headEnd/>
              <a:tailEnd/>
            </a:ln>
          </p:spPr>
          <p:txBody>
            <a:bodyPr lIns="0" tIns="0" rIns="0" bIns="0" anchor="ctr"/>
            <a:lstStyle/>
            <a:p>
              <a:pPr algn="ctr"/>
              <a:r>
                <a:rPr lang="ro-RO" sz="1200" b="1">
                  <a:solidFill>
                    <a:schemeClr val="accent1"/>
                  </a:solidFill>
                  <a:hlinkClick r:id="rId13"/>
                </a:rPr>
                <a:t>Date și cifre</a:t>
              </a:r>
            </a:p>
          </p:txBody>
        </p:sp>
        <p:sp>
          <p:nvSpPr>
            <p:cNvPr id="30" name="Rettangolo con angoli arrotondati 29">
              <a:hlinkClick r:id="rId13"/>
            </p:cNvPr>
            <p:cNvSpPr/>
            <p:nvPr/>
          </p:nvSpPr>
          <p:spPr>
            <a:xfrm>
              <a:off x="1547714" y="947278"/>
              <a:ext cx="2232198" cy="1303545"/>
            </a:xfrm>
            <a:prstGeom prst="roundRect">
              <a:avLst>
                <a:gd name="adj" fmla="val 11563"/>
              </a:avLst>
            </a:prstGeom>
            <a:blipFill>
              <a:blip r:embed="rId14"/>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gr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29" name="Title 1"/>
          <p:cNvSpPr>
            <a:spLocks noGrp="1"/>
          </p:cNvSpPr>
          <p:nvPr>
            <p:ph type="title"/>
          </p:nvPr>
        </p:nvSpPr>
        <p:spPr>
          <a:xfrm>
            <a:off x="107950" y="134938"/>
            <a:ext cx="8856663" cy="349250"/>
          </a:xfrm>
        </p:spPr>
        <p:txBody>
          <a:bodyPr/>
          <a:lstStyle/>
          <a:p>
            <a:pPr eaLnBrk="1" hangingPunct="1"/>
            <a:r>
              <a:rPr lang="ro-RO" sz="2000">
                <a:cs typeface="Trebuchet MS" pitchFamily="34" charset="0"/>
              </a:rPr>
              <a:t>COVID-19: afecțiunile musculoscheletice și tele</a:t>
            </a:r>
            <a:r>
              <a:rPr lang="en-US" sz="2000">
                <a:cs typeface="Trebuchet MS" pitchFamily="34" charset="0"/>
              </a:rPr>
              <a:t>munca</a:t>
            </a:r>
            <a:r>
              <a:rPr lang="ro-RO" sz="2000">
                <a:cs typeface="Trebuchet MS" pitchFamily="34" charset="0"/>
              </a:rPr>
              <a:t> de la domiciliu</a:t>
            </a:r>
          </a:p>
        </p:txBody>
      </p:sp>
      <p:sp>
        <p:nvSpPr>
          <p:cNvPr id="3" name="Content Placeholder 2"/>
          <p:cNvSpPr>
            <a:spLocks noGrp="1"/>
          </p:cNvSpPr>
          <p:nvPr>
            <p:ph sz="half" idx="1"/>
          </p:nvPr>
        </p:nvSpPr>
        <p:spPr>
          <a:xfrm>
            <a:off x="449263" y="836613"/>
            <a:ext cx="4843462" cy="3644900"/>
          </a:xfrm>
        </p:spPr>
        <p:txBody>
          <a:bodyPr rtlCol="0">
            <a:normAutofit/>
          </a:bodyPr>
          <a:lstStyle/>
          <a:p>
            <a:pPr marL="0" indent="0" eaLnBrk="1" fontAlgn="auto" hangingPunct="1">
              <a:spcAft>
                <a:spcPts val="0"/>
              </a:spcAft>
              <a:buFont typeface="Wingdings" pitchFamily="2" charset="2"/>
              <a:buNone/>
              <a:defRPr/>
            </a:pPr>
            <a:endParaRPr lang="en-US" sz="1350" dirty="0"/>
          </a:p>
          <a:p>
            <a:pPr marL="0" indent="0" eaLnBrk="1" fontAlgn="auto" hangingPunct="1">
              <a:spcAft>
                <a:spcPts val="0"/>
              </a:spcAft>
              <a:buFont typeface="Wingdings" pitchFamily="2" charset="2"/>
              <a:buNone/>
              <a:defRPr/>
            </a:pPr>
            <a:endParaRPr lang="en-US" sz="1350" dirty="0"/>
          </a:p>
          <a:p>
            <a:pPr marL="0" indent="0" eaLnBrk="1" fontAlgn="auto" hangingPunct="1">
              <a:spcAft>
                <a:spcPts val="0"/>
              </a:spcAft>
              <a:buFont typeface="Wingdings" pitchFamily="2" charset="2"/>
              <a:buNone/>
              <a:defRPr/>
            </a:pPr>
            <a:endParaRPr lang="en-US" sz="1350" dirty="0"/>
          </a:p>
          <a:p>
            <a:pPr marL="0" indent="0" eaLnBrk="1" fontAlgn="auto" hangingPunct="1">
              <a:spcAft>
                <a:spcPts val="0"/>
              </a:spcAft>
              <a:buFont typeface="Wingdings" pitchFamily="2" charset="2"/>
              <a:buNone/>
              <a:defRPr/>
            </a:pPr>
            <a:endParaRPr lang="en-US" sz="1350" dirty="0"/>
          </a:p>
          <a:p>
            <a:pPr marL="0" indent="0" eaLnBrk="1" fontAlgn="auto" hangingPunct="1">
              <a:spcAft>
                <a:spcPts val="0"/>
              </a:spcAft>
              <a:buFont typeface="Wingdings" pitchFamily="2" charset="2"/>
              <a:buNone/>
              <a:defRPr/>
            </a:pPr>
            <a:endParaRPr lang="en-GB" sz="1350" dirty="0"/>
          </a:p>
        </p:txBody>
      </p:sp>
      <p:sp>
        <p:nvSpPr>
          <p:cNvPr id="48131" name="Content Placeholder 2"/>
          <p:cNvSpPr txBox="1">
            <a:spLocks/>
          </p:cNvSpPr>
          <p:nvPr/>
        </p:nvSpPr>
        <p:spPr bwMode="auto">
          <a:xfrm>
            <a:off x="449263" y="917575"/>
            <a:ext cx="6715125" cy="3454400"/>
          </a:xfrm>
          <a:prstGeom prst="rect">
            <a:avLst/>
          </a:prstGeom>
          <a:noFill/>
          <a:ln w="9525">
            <a:noFill/>
            <a:miter lim="800000"/>
            <a:headEnd/>
            <a:tailEnd/>
          </a:ln>
        </p:spPr>
        <p:txBody>
          <a:bodyPr lIns="0" tIns="0" rIns="0" bIns="0"/>
          <a:lstStyle/>
          <a:p>
            <a:pPr marL="188913" indent="-188913" defTabSz="342900">
              <a:spcBef>
                <a:spcPts val="450"/>
              </a:spcBef>
              <a:buClr>
                <a:schemeClr val="tx2"/>
              </a:buClr>
              <a:buFont typeface="Wingdings" pitchFamily="2" charset="2"/>
              <a:buChar char="§"/>
            </a:pPr>
            <a:r>
              <a:rPr lang="ro-RO" sz="2000" b="1" dirty="0">
                <a:solidFill>
                  <a:schemeClr val="accent1"/>
                </a:solidFill>
              </a:rPr>
              <a:t>Răspândirea telemuncii în UE a crescut și va continua să crească după COVID-19</a:t>
            </a:r>
          </a:p>
          <a:p>
            <a:pPr marL="188913" indent="-188913" defTabSz="342900">
              <a:spcBef>
                <a:spcPts val="450"/>
              </a:spcBef>
              <a:buClr>
                <a:schemeClr val="tx2"/>
              </a:buClr>
              <a:buFont typeface="Wingdings" pitchFamily="2" charset="2"/>
              <a:buChar char="§"/>
            </a:pPr>
            <a:r>
              <a:rPr lang="ro-RO" sz="2000" b="1" dirty="0">
                <a:solidFill>
                  <a:schemeClr val="accent1"/>
                </a:solidFill>
              </a:rPr>
              <a:t>Telemunca sporește riscul de afecțiuni musculoscheletice</a:t>
            </a:r>
          </a:p>
          <a:p>
            <a:pPr marL="188913" indent="-188913" defTabSz="342900">
              <a:spcBef>
                <a:spcPts val="450"/>
              </a:spcBef>
              <a:buClr>
                <a:schemeClr val="tx2"/>
              </a:buClr>
              <a:buFont typeface="Wingdings" pitchFamily="2" charset="2"/>
              <a:buChar char="§"/>
            </a:pPr>
            <a:r>
              <a:rPr lang="ro-RO" sz="2000" b="1" dirty="0">
                <a:solidFill>
                  <a:schemeClr val="accent1"/>
                </a:solidFill>
              </a:rPr>
              <a:t>Pe perioada pandemiei a crescut semnificativ numărul de plângeri privind afecțiunile musculoscheletice în rândul telelucrătorilor</a:t>
            </a:r>
          </a:p>
          <a:p>
            <a:pPr marL="188913" indent="-188913" defTabSz="342900">
              <a:spcBef>
                <a:spcPts val="450"/>
              </a:spcBef>
              <a:buClr>
                <a:schemeClr val="tx2"/>
              </a:buClr>
              <a:buFont typeface="Wingdings" pitchFamily="2" charset="2"/>
              <a:buChar char="§"/>
            </a:pPr>
            <a:r>
              <a:rPr lang="ro-RO" sz="2000" b="1" dirty="0">
                <a:solidFill>
                  <a:schemeClr val="accent1"/>
                </a:solidFill>
              </a:rPr>
              <a:t>Factorii de risc </a:t>
            </a:r>
            <a:r>
              <a:rPr lang="ro-RO" sz="2000" b="1" dirty="0">
                <a:solidFill>
                  <a:schemeClr val="tx2"/>
                </a:solidFill>
              </a:rPr>
              <a:t>psihosociali și de </a:t>
            </a:r>
            <a:r>
              <a:rPr lang="ro-RO" sz="2000" b="1" dirty="0">
                <a:solidFill>
                  <a:schemeClr val="accent1"/>
                </a:solidFill>
              </a:rPr>
              <a:t>afecțiuni musculoscheletice trebuie abordați</a:t>
            </a:r>
          </a:p>
        </p:txBody>
      </p:sp>
      <p:pic>
        <p:nvPicPr>
          <p:cNvPr id="48132" name="Picture 3"/>
          <p:cNvPicPr>
            <a:picLocks noChangeAspect="1"/>
          </p:cNvPicPr>
          <p:nvPr/>
        </p:nvPicPr>
        <p:blipFill>
          <a:blip r:embed="rId3"/>
          <a:srcRect/>
          <a:stretch>
            <a:fillRect/>
          </a:stretch>
        </p:blipFill>
        <p:spPr bwMode="auto">
          <a:xfrm>
            <a:off x="6732588" y="2484438"/>
            <a:ext cx="2049462" cy="1873250"/>
          </a:xfrm>
          <a:prstGeom prst="rect">
            <a:avLst/>
          </a:prstGeom>
          <a:noFill/>
          <a:ln w="9525">
            <a:noFill/>
            <a:miter lim="800000"/>
            <a:headEnd/>
            <a:tailEnd/>
          </a:ln>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magine 4"/>
          <p:cNvPicPr>
            <a:picLocks noChangeAspect="1"/>
          </p:cNvPicPr>
          <p:nvPr/>
        </p:nvPicPr>
        <p:blipFill>
          <a:blip r:embed="rId3" cstate="print">
            <a:alphaModFix amt="30000"/>
          </a:blip>
          <a:stretch>
            <a:fillRect/>
          </a:stretch>
        </p:blipFill>
        <p:spPr>
          <a:xfrm>
            <a:off x="651301" y="771550"/>
            <a:ext cx="7272610" cy="3863506"/>
          </a:xfrm>
          <a:prstGeom prst="rect">
            <a:avLst/>
          </a:prstGeom>
          <a:effectLst>
            <a:softEdge rad="0"/>
          </a:effectLst>
        </p:spPr>
      </p:pic>
      <p:sp>
        <p:nvSpPr>
          <p:cNvPr id="50178" name="Title 1"/>
          <p:cNvSpPr>
            <a:spLocks noGrp="1"/>
          </p:cNvSpPr>
          <p:nvPr>
            <p:ph type="title"/>
          </p:nvPr>
        </p:nvSpPr>
        <p:spPr>
          <a:xfrm>
            <a:off x="539750" y="0"/>
            <a:ext cx="7415213" cy="627063"/>
          </a:xfrm>
        </p:spPr>
        <p:txBody>
          <a:bodyPr lIns="0" tIns="0" rIns="0" bIns="0"/>
          <a:lstStyle/>
          <a:p>
            <a:pPr eaLnBrk="1" hangingPunct="1"/>
            <a:r>
              <a:rPr lang="ro-RO" sz="2400">
                <a:cs typeface="Trebuchet MS" pitchFamily="34" charset="0"/>
              </a:rPr>
              <a:t>EU-OSHA și partenerii campaniei</a:t>
            </a:r>
          </a:p>
        </p:txBody>
      </p:sp>
      <p:grpSp>
        <p:nvGrpSpPr>
          <p:cNvPr id="50179" name="Gruppo 92"/>
          <p:cNvGrpSpPr>
            <a:grpSpLocks/>
          </p:cNvGrpSpPr>
          <p:nvPr/>
        </p:nvGrpSpPr>
        <p:grpSpPr bwMode="auto">
          <a:xfrm>
            <a:off x="466725" y="1076325"/>
            <a:ext cx="8426450" cy="3279775"/>
            <a:chOff x="505011" y="1092007"/>
            <a:chExt cx="8426334" cy="3279968"/>
          </a:xfrm>
        </p:grpSpPr>
        <p:sp>
          <p:nvSpPr>
            <p:cNvPr id="50181" name="CasellaDiTesto 12"/>
            <p:cNvSpPr>
              <a:spLocks noChangeArrowheads="1"/>
            </p:cNvSpPr>
            <p:nvPr/>
          </p:nvSpPr>
          <p:spPr bwMode="auto">
            <a:xfrm>
              <a:off x="2938879" y="4031705"/>
              <a:ext cx="2824114" cy="340270"/>
            </a:xfrm>
            <a:prstGeom prst="roundRect">
              <a:avLst>
                <a:gd name="adj" fmla="val 50000"/>
              </a:avLst>
            </a:prstGeom>
            <a:solidFill>
              <a:srgbClr val="ACC700">
                <a:alpha val="39999"/>
              </a:srgbClr>
            </a:solidFill>
            <a:ln w="9525">
              <a:noFill/>
              <a:round/>
              <a:headEnd/>
              <a:tailEnd/>
            </a:ln>
          </p:spPr>
          <p:txBody>
            <a:bodyPr lIns="108000" tIns="36000" rIns="108000" bIns="36000" anchor="ctr">
              <a:spAutoFit/>
            </a:bodyPr>
            <a:lstStyle/>
            <a:p>
              <a:pPr marL="0" lvl="1" algn="ctr"/>
              <a:r>
                <a:rPr lang="ro-RO" sz="1100" b="1">
                  <a:solidFill>
                    <a:schemeClr val="tx2"/>
                  </a:solidFill>
                  <a:hlinkClick r:id="rId4"/>
                </a:rPr>
                <a:t>PARTENERI OFICIALI AI CAMPANIEI</a:t>
              </a:r>
            </a:p>
          </p:txBody>
        </p:sp>
        <p:sp>
          <p:nvSpPr>
            <p:cNvPr id="50182" name="CasellaDiTesto 11"/>
            <p:cNvSpPr>
              <a:spLocks noChangeArrowheads="1"/>
            </p:cNvSpPr>
            <p:nvPr/>
          </p:nvSpPr>
          <p:spPr bwMode="auto">
            <a:xfrm>
              <a:off x="5370211" y="1211775"/>
              <a:ext cx="2505952" cy="340270"/>
            </a:xfrm>
            <a:prstGeom prst="roundRect">
              <a:avLst>
                <a:gd name="adj" fmla="val 50000"/>
              </a:avLst>
            </a:prstGeom>
            <a:solidFill>
              <a:srgbClr val="ACC700">
                <a:alpha val="39999"/>
              </a:srgbClr>
            </a:solidFill>
            <a:ln w="9525">
              <a:noFill/>
              <a:round/>
              <a:headEnd/>
              <a:tailEnd/>
            </a:ln>
          </p:spPr>
          <p:txBody>
            <a:bodyPr wrap="none" lIns="108000" tIns="36000" rIns="108000" bIns="36000" anchor="ctr">
              <a:spAutoFit/>
            </a:bodyPr>
            <a:lstStyle/>
            <a:p>
              <a:pPr marL="0" lvl="1" algn="ctr"/>
              <a:r>
                <a:rPr lang="ro-RO" sz="1100" b="1">
                  <a:solidFill>
                    <a:schemeClr val="tx2"/>
                  </a:solidFill>
                  <a:hlinkClick r:id="rId5"/>
                </a:rPr>
                <a:t>PARTENERI SOCIALI EUROPENI</a:t>
              </a:r>
            </a:p>
          </p:txBody>
        </p:sp>
        <p:sp>
          <p:nvSpPr>
            <p:cNvPr id="50183" name="CasellaDiTesto 14"/>
            <p:cNvSpPr>
              <a:spLocks noChangeArrowheads="1"/>
            </p:cNvSpPr>
            <p:nvPr/>
          </p:nvSpPr>
          <p:spPr bwMode="auto">
            <a:xfrm>
              <a:off x="5533019" y="3337623"/>
              <a:ext cx="3398326" cy="340270"/>
            </a:xfrm>
            <a:prstGeom prst="roundRect">
              <a:avLst>
                <a:gd name="adj" fmla="val 50000"/>
              </a:avLst>
            </a:prstGeom>
            <a:solidFill>
              <a:srgbClr val="ACC700">
                <a:alpha val="39999"/>
              </a:srgbClr>
            </a:solidFill>
            <a:ln w="9525">
              <a:noFill/>
              <a:round/>
              <a:headEnd/>
              <a:tailEnd/>
            </a:ln>
          </p:spPr>
          <p:txBody>
            <a:bodyPr lIns="108000" tIns="36000" rIns="108000" bIns="36000" anchor="ctr">
              <a:spAutoFit/>
            </a:bodyPr>
            <a:lstStyle/>
            <a:p>
              <a:pPr marL="0" lvl="1" algn="ctr"/>
              <a:r>
                <a:rPr lang="ro-RO" sz="1100" b="1">
                  <a:solidFill>
                    <a:schemeClr val="tx2"/>
                  </a:solidFill>
                  <a:hlinkClick r:id="rId6"/>
                </a:rPr>
                <a:t>REȚEAUA ÎNTREPRINDERILOR EUROPENE</a:t>
              </a:r>
            </a:p>
          </p:txBody>
        </p:sp>
        <p:sp>
          <p:nvSpPr>
            <p:cNvPr id="50184" name="CasellaDiTesto 13"/>
            <p:cNvSpPr>
              <a:spLocks noChangeArrowheads="1"/>
            </p:cNvSpPr>
            <p:nvPr/>
          </p:nvSpPr>
          <p:spPr bwMode="auto">
            <a:xfrm>
              <a:off x="1623926" y="1092007"/>
              <a:ext cx="1619807" cy="340270"/>
            </a:xfrm>
            <a:prstGeom prst="roundRect">
              <a:avLst>
                <a:gd name="adj" fmla="val 50000"/>
              </a:avLst>
            </a:prstGeom>
            <a:solidFill>
              <a:srgbClr val="ACC700">
                <a:alpha val="39999"/>
              </a:srgbClr>
            </a:solidFill>
            <a:ln w="9525">
              <a:noFill/>
              <a:round/>
              <a:headEnd/>
              <a:tailEnd/>
            </a:ln>
          </p:spPr>
          <p:txBody>
            <a:bodyPr wrap="none" lIns="108000" tIns="36000" rIns="108000" bIns="36000" anchor="ctr">
              <a:spAutoFit/>
            </a:bodyPr>
            <a:lstStyle/>
            <a:p>
              <a:pPr marL="0" lvl="1" algn="ctr"/>
              <a:r>
                <a:rPr lang="ro-RO" sz="1100" b="1">
                  <a:solidFill>
                    <a:schemeClr val="tx2"/>
                  </a:solidFill>
                  <a:hlinkClick r:id="rId7"/>
                </a:rPr>
                <a:t>PARTENERI MEDIA</a:t>
              </a:r>
            </a:p>
          </p:txBody>
        </p:sp>
        <p:sp>
          <p:nvSpPr>
            <p:cNvPr id="50185" name="CasellaDiTesto 16"/>
            <p:cNvSpPr>
              <a:spLocks noChangeArrowheads="1"/>
            </p:cNvSpPr>
            <p:nvPr/>
          </p:nvSpPr>
          <p:spPr bwMode="auto">
            <a:xfrm>
              <a:off x="6200954" y="2384950"/>
              <a:ext cx="1575710" cy="340270"/>
            </a:xfrm>
            <a:prstGeom prst="roundRect">
              <a:avLst>
                <a:gd name="adj" fmla="val 50000"/>
              </a:avLst>
            </a:prstGeom>
            <a:solidFill>
              <a:srgbClr val="ACC700">
                <a:alpha val="39999"/>
              </a:srgbClr>
            </a:solidFill>
            <a:ln w="9525">
              <a:noFill/>
              <a:round/>
              <a:headEnd/>
              <a:tailEnd/>
            </a:ln>
          </p:spPr>
          <p:txBody>
            <a:bodyPr wrap="none" lIns="108000" tIns="36000" rIns="108000" bIns="36000" anchor="ctr">
              <a:spAutoFit/>
            </a:bodyPr>
            <a:lstStyle/>
            <a:p>
              <a:pPr marL="0" lvl="1" algn="ctr"/>
              <a:r>
                <a:rPr lang="ro-RO" sz="1100" b="1">
                  <a:solidFill>
                    <a:schemeClr val="tx2"/>
                  </a:solidFill>
                  <a:hlinkClick r:id="rId8"/>
                </a:rPr>
                <a:t>INSTITUȚII ALE UE</a:t>
              </a:r>
            </a:p>
          </p:txBody>
        </p:sp>
        <p:sp>
          <p:nvSpPr>
            <p:cNvPr id="9" name="CasellaDiTesto 8"/>
            <p:cNvSpPr txBox="1"/>
            <p:nvPr/>
          </p:nvSpPr>
          <p:spPr>
            <a:xfrm>
              <a:off x="859019" y="3387667"/>
              <a:ext cx="2592351" cy="341333"/>
            </a:xfrm>
            <a:prstGeom prst="roundRect">
              <a:avLst>
                <a:gd name="adj" fmla="val 50000"/>
              </a:avLst>
            </a:prstGeom>
            <a:solidFill>
              <a:srgbClr val="ACC700">
                <a:alpha val="40000"/>
              </a:srgbClr>
            </a:solidFill>
          </p:spPr>
          <p:txBody>
            <a:bodyPr lIns="108000" tIns="36000" rIns="108000" bIns="36000" anchor="ctr">
              <a:spAutoFit/>
            </a:bodyPr>
            <a:lstStyle/>
            <a:p>
              <a:pPr algn="ctr" fontAlgn="auto">
                <a:spcBef>
                  <a:spcPts val="0"/>
                </a:spcBef>
                <a:spcAft>
                  <a:spcPts val="0"/>
                </a:spcAft>
                <a:defRPr/>
              </a:pPr>
              <a:r>
                <a:rPr lang="ro-RO" sz="1100" b="1">
                  <a:solidFill>
                    <a:schemeClr val="tx2"/>
                  </a:solidFill>
                  <a:latin typeface="+mj-lt"/>
                  <a:ea typeface="+mj-ea"/>
                  <a:cs typeface="+mn-cs"/>
                  <a:hlinkClick r:id="rId9"/>
                </a:rPr>
                <a:t>PUNCTE FOCALE NAȚIONALE</a:t>
              </a:r>
            </a:p>
          </p:txBody>
        </p:sp>
        <p:sp>
          <p:nvSpPr>
            <p:cNvPr id="50187" name="CasellaDiTesto 17"/>
            <p:cNvSpPr>
              <a:spLocks noChangeArrowheads="1"/>
            </p:cNvSpPr>
            <p:nvPr/>
          </p:nvSpPr>
          <p:spPr bwMode="auto">
            <a:xfrm>
              <a:off x="505011" y="2133053"/>
              <a:ext cx="1586786" cy="340270"/>
            </a:xfrm>
            <a:prstGeom prst="roundRect">
              <a:avLst>
                <a:gd name="adj" fmla="val 50000"/>
              </a:avLst>
            </a:prstGeom>
            <a:solidFill>
              <a:srgbClr val="ACC700">
                <a:alpha val="39999"/>
              </a:srgbClr>
            </a:solidFill>
            <a:ln w="9525">
              <a:noFill/>
              <a:round/>
              <a:headEnd/>
              <a:tailEnd/>
            </a:ln>
          </p:spPr>
          <p:txBody>
            <a:bodyPr lIns="108000" tIns="36000" rIns="108000" bIns="36000" anchor="ctr">
              <a:spAutoFit/>
            </a:bodyPr>
            <a:lstStyle/>
            <a:p>
              <a:pPr marL="0" lvl="1" algn="ctr"/>
              <a:r>
                <a:rPr lang="ro-RO" sz="1100" b="1">
                  <a:solidFill>
                    <a:schemeClr val="tx2"/>
                  </a:solidFill>
                  <a:hlinkClick r:id="rId10"/>
                </a:rPr>
                <a:t>AGENȚII ALE UE</a:t>
              </a:r>
            </a:p>
          </p:txBody>
        </p:sp>
        <p:cxnSp>
          <p:nvCxnSpPr>
            <p:cNvPr id="23" name="Connettore 1 22"/>
            <p:cNvCxnSpPr>
              <a:cxnSpLocks/>
              <a:stCxn id="50184" idx="3"/>
              <a:endCxn id="50183" idx="1"/>
            </p:cNvCxnSpPr>
            <p:nvPr/>
          </p:nvCxnSpPr>
          <p:spPr>
            <a:xfrm>
              <a:off x="3243411" y="1261880"/>
              <a:ext cx="2289143" cy="2246444"/>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24" name="Connettore 1 23"/>
            <p:cNvCxnSpPr>
              <a:cxnSpLocks/>
              <a:stCxn id="50184" idx="2"/>
              <a:endCxn id="50187" idx="0"/>
            </p:cNvCxnSpPr>
            <p:nvPr/>
          </p:nvCxnSpPr>
          <p:spPr>
            <a:xfrm flipH="1">
              <a:off x="1298750" y="1431752"/>
              <a:ext cx="1135047" cy="701716"/>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27" name="Connettore 1 26"/>
            <p:cNvCxnSpPr>
              <a:cxnSpLocks/>
              <a:stCxn id="50184" idx="2"/>
              <a:endCxn id="9" idx="3"/>
            </p:cNvCxnSpPr>
            <p:nvPr/>
          </p:nvCxnSpPr>
          <p:spPr>
            <a:xfrm>
              <a:off x="2433797" y="1431752"/>
              <a:ext cx="1017573" cy="2125788"/>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32" name="Connettore 1 31"/>
            <p:cNvCxnSpPr>
              <a:cxnSpLocks/>
              <a:stCxn id="50184" idx="2"/>
              <a:endCxn id="50181" idx="0"/>
            </p:cNvCxnSpPr>
            <p:nvPr/>
          </p:nvCxnSpPr>
          <p:spPr>
            <a:xfrm>
              <a:off x="2433797" y="1431752"/>
              <a:ext cx="1917674" cy="2600478"/>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37" name="Connettore 1 36"/>
            <p:cNvCxnSpPr>
              <a:cxnSpLocks/>
              <a:stCxn id="50182" idx="2"/>
              <a:endCxn id="50181" idx="0"/>
            </p:cNvCxnSpPr>
            <p:nvPr/>
          </p:nvCxnSpPr>
          <p:spPr>
            <a:xfrm flipH="1">
              <a:off x="4351471" y="1552409"/>
              <a:ext cx="2271681" cy="2479821"/>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40" name="Connettore 1 39"/>
            <p:cNvCxnSpPr>
              <a:cxnSpLocks/>
              <a:stCxn id="50185" idx="1"/>
              <a:endCxn id="50181" idx="0"/>
            </p:cNvCxnSpPr>
            <p:nvPr/>
          </p:nvCxnSpPr>
          <p:spPr>
            <a:xfrm flipH="1">
              <a:off x="4351471" y="2555768"/>
              <a:ext cx="1849412" cy="1476462"/>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43" name="Connettore 1 42"/>
            <p:cNvCxnSpPr>
              <a:cxnSpLocks/>
              <a:stCxn id="50183" idx="1"/>
              <a:endCxn id="50181" idx="0"/>
            </p:cNvCxnSpPr>
            <p:nvPr/>
          </p:nvCxnSpPr>
          <p:spPr>
            <a:xfrm flipH="1">
              <a:off x="4351471" y="3508324"/>
              <a:ext cx="1181084" cy="523906"/>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46" name="Connettore 1 45"/>
            <p:cNvCxnSpPr>
              <a:cxnSpLocks/>
              <a:stCxn id="50182" idx="1"/>
              <a:endCxn id="50184" idx="3"/>
            </p:cNvCxnSpPr>
            <p:nvPr/>
          </p:nvCxnSpPr>
          <p:spPr>
            <a:xfrm flipH="1" flipV="1">
              <a:off x="3243411" y="1261880"/>
              <a:ext cx="2127221" cy="120657"/>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49" name="Connettore 1 48"/>
            <p:cNvCxnSpPr>
              <a:cxnSpLocks/>
              <a:stCxn id="50182" idx="1"/>
              <a:endCxn id="50187" idx="3"/>
            </p:cNvCxnSpPr>
            <p:nvPr/>
          </p:nvCxnSpPr>
          <p:spPr>
            <a:xfrm flipH="1">
              <a:off x="2092489" y="1382537"/>
              <a:ext cx="3278143" cy="920804"/>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53" name="Connettore 1 52"/>
            <p:cNvCxnSpPr>
              <a:cxnSpLocks/>
              <a:stCxn id="50187" idx="2"/>
              <a:endCxn id="9" idx="0"/>
            </p:cNvCxnSpPr>
            <p:nvPr/>
          </p:nvCxnSpPr>
          <p:spPr>
            <a:xfrm>
              <a:off x="1298750" y="2473213"/>
              <a:ext cx="857238" cy="914454"/>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56" name="Connettore 1 55"/>
            <p:cNvCxnSpPr>
              <a:cxnSpLocks/>
              <a:stCxn id="9" idx="3"/>
              <a:endCxn id="50181" idx="0"/>
            </p:cNvCxnSpPr>
            <p:nvPr/>
          </p:nvCxnSpPr>
          <p:spPr>
            <a:xfrm>
              <a:off x="3451370" y="3557540"/>
              <a:ext cx="900101" cy="474690"/>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63" name="Connettore 1 62"/>
            <p:cNvCxnSpPr>
              <a:cxnSpLocks/>
              <a:stCxn id="50182" idx="2"/>
              <a:endCxn id="50185" idx="0"/>
            </p:cNvCxnSpPr>
            <p:nvPr/>
          </p:nvCxnSpPr>
          <p:spPr>
            <a:xfrm>
              <a:off x="6623152" y="1552409"/>
              <a:ext cx="365120" cy="831899"/>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66" name="Connettore 1 65"/>
            <p:cNvCxnSpPr>
              <a:cxnSpLocks/>
              <a:stCxn id="50185" idx="2"/>
              <a:endCxn id="50183" idx="0"/>
            </p:cNvCxnSpPr>
            <p:nvPr/>
          </p:nvCxnSpPr>
          <p:spPr>
            <a:xfrm>
              <a:off x="6988272" y="2725641"/>
              <a:ext cx="244472" cy="611223"/>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72" name="Connettore 1 71"/>
            <p:cNvCxnSpPr>
              <a:cxnSpLocks/>
              <a:stCxn id="50185" idx="1"/>
              <a:endCxn id="50187" idx="3"/>
            </p:cNvCxnSpPr>
            <p:nvPr/>
          </p:nvCxnSpPr>
          <p:spPr>
            <a:xfrm flipH="1" flipV="1">
              <a:off x="2092489" y="2303341"/>
              <a:ext cx="4108393" cy="252427"/>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75" name="Connettore 1 74"/>
            <p:cNvCxnSpPr>
              <a:cxnSpLocks/>
              <a:stCxn id="50183" idx="1"/>
              <a:endCxn id="9" idx="3"/>
            </p:cNvCxnSpPr>
            <p:nvPr/>
          </p:nvCxnSpPr>
          <p:spPr>
            <a:xfrm flipH="1">
              <a:off x="3451370" y="3508324"/>
              <a:ext cx="2081184" cy="49216"/>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80" name="Connettore 1 79"/>
            <p:cNvCxnSpPr>
              <a:cxnSpLocks/>
              <a:stCxn id="50185" idx="1"/>
              <a:endCxn id="9" idx="3"/>
            </p:cNvCxnSpPr>
            <p:nvPr/>
          </p:nvCxnSpPr>
          <p:spPr>
            <a:xfrm flipH="1">
              <a:off x="3451370" y="2555768"/>
              <a:ext cx="2749512" cy="1001772"/>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83" name="Connettore 1 82"/>
            <p:cNvCxnSpPr>
              <a:cxnSpLocks/>
              <a:stCxn id="50182" idx="2"/>
              <a:endCxn id="9" idx="3"/>
            </p:cNvCxnSpPr>
            <p:nvPr/>
          </p:nvCxnSpPr>
          <p:spPr>
            <a:xfrm flipH="1">
              <a:off x="3451370" y="1552409"/>
              <a:ext cx="3171781" cy="2005131"/>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87" name="Connettore 1 86"/>
            <p:cNvCxnSpPr>
              <a:cxnSpLocks/>
              <a:stCxn id="50187" idx="3"/>
              <a:endCxn id="50183" idx="1"/>
            </p:cNvCxnSpPr>
            <p:nvPr/>
          </p:nvCxnSpPr>
          <p:spPr>
            <a:xfrm>
              <a:off x="2092489" y="2303341"/>
              <a:ext cx="3440066" cy="1204983"/>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cxnSp>
          <p:nvCxnSpPr>
            <p:cNvPr id="90" name="Connettore 1 89"/>
            <p:cNvCxnSpPr>
              <a:cxnSpLocks/>
              <a:stCxn id="50184" idx="3"/>
              <a:endCxn id="50185" idx="1"/>
            </p:cNvCxnSpPr>
            <p:nvPr/>
          </p:nvCxnSpPr>
          <p:spPr>
            <a:xfrm>
              <a:off x="3243411" y="1261880"/>
              <a:ext cx="2957471" cy="1293888"/>
            </a:xfrm>
            <a:prstGeom prst="line">
              <a:avLst/>
            </a:prstGeom>
            <a:ln>
              <a:solidFill>
                <a:srgbClr val="ACC700">
                  <a:alpha val="42000"/>
                </a:srgbClr>
              </a:solidFill>
            </a:ln>
          </p:spPr>
          <p:style>
            <a:lnRef idx="1">
              <a:schemeClr val="accent1"/>
            </a:lnRef>
            <a:fillRef idx="0">
              <a:schemeClr val="accent1"/>
            </a:fillRef>
            <a:effectRef idx="0">
              <a:schemeClr val="accent1"/>
            </a:effectRef>
            <a:fontRef idx="minor">
              <a:schemeClr val="tx1"/>
            </a:fontRef>
          </p:style>
        </p:cxnSp>
      </p:grpSp>
      <p:pic>
        <p:nvPicPr>
          <p:cNvPr id="8" name="Immagine 7"/>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3175866" y="1896519"/>
            <a:ext cx="2056438" cy="1344170"/>
          </a:xfrm>
          <a:prstGeom prst="rect">
            <a:avLst/>
          </a:prstGeom>
          <a:effectLst>
            <a:glow rad="762000">
              <a:schemeClr val="bg1">
                <a:alpha val="67000"/>
              </a:schemeClr>
            </a:glow>
          </a:effectLst>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5" name="Title 1"/>
          <p:cNvSpPr>
            <a:spLocks noGrp="1"/>
          </p:cNvSpPr>
          <p:nvPr>
            <p:ph type="title"/>
          </p:nvPr>
        </p:nvSpPr>
        <p:spPr>
          <a:xfrm>
            <a:off x="539750" y="-1588"/>
            <a:ext cx="7559675" cy="639763"/>
          </a:xfrm>
        </p:spPr>
        <p:txBody>
          <a:bodyPr lIns="0" tIns="0" rIns="0" bIns="0"/>
          <a:lstStyle/>
          <a:p>
            <a:pPr eaLnBrk="1" hangingPunct="1"/>
            <a:r>
              <a:rPr lang="ro-RO" sz="2400">
                <a:cs typeface="Trebuchet MS" pitchFamily="34" charset="0"/>
              </a:rPr>
              <a:t>Resursele campaniei</a:t>
            </a:r>
          </a:p>
        </p:txBody>
      </p:sp>
      <p:sp>
        <p:nvSpPr>
          <p:cNvPr id="52226" name="TextBox 3"/>
          <p:cNvSpPr txBox="1">
            <a:spLocks noChangeArrowheads="1"/>
          </p:cNvSpPr>
          <p:nvPr/>
        </p:nvSpPr>
        <p:spPr bwMode="auto">
          <a:xfrm>
            <a:off x="528638" y="2211388"/>
            <a:ext cx="1666875" cy="269875"/>
          </a:xfrm>
          <a:prstGeom prst="rect">
            <a:avLst/>
          </a:prstGeom>
          <a:noFill/>
          <a:ln w="9525">
            <a:noFill/>
            <a:miter lim="800000"/>
            <a:headEnd/>
            <a:tailEnd/>
          </a:ln>
        </p:spPr>
        <p:txBody>
          <a:bodyPr lIns="0" tIns="0" rIns="0" bIns="0" anchor="ctr"/>
          <a:lstStyle/>
          <a:p>
            <a:pPr algn="ctr"/>
            <a:r>
              <a:rPr lang="ro-RO" sz="1200" b="1">
                <a:solidFill>
                  <a:schemeClr val="accent1"/>
                </a:solidFill>
                <a:hlinkClick r:id="rId3"/>
              </a:rPr>
              <a:t>Publicații</a:t>
            </a:r>
          </a:p>
        </p:txBody>
      </p:sp>
      <p:sp>
        <p:nvSpPr>
          <p:cNvPr id="55" name="Rettangolo con angoli arrotondati 54">
            <a:hlinkClick r:id="rId3"/>
          </p:cNvPr>
          <p:cNvSpPr/>
          <p:nvPr/>
        </p:nvSpPr>
        <p:spPr>
          <a:xfrm>
            <a:off x="528638" y="1095375"/>
            <a:ext cx="1666875" cy="973138"/>
          </a:xfrm>
          <a:prstGeom prst="roundRect">
            <a:avLst>
              <a:gd name="adj" fmla="val 11563"/>
            </a:avLst>
          </a:prstGeom>
          <a:blipFill>
            <a:blip r:embed="rId4"/>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2228" name="TextBox 3"/>
          <p:cNvSpPr txBox="1">
            <a:spLocks noChangeArrowheads="1"/>
          </p:cNvSpPr>
          <p:nvPr/>
        </p:nvSpPr>
        <p:spPr bwMode="auto">
          <a:xfrm>
            <a:off x="2509838" y="2211388"/>
            <a:ext cx="1668462" cy="269875"/>
          </a:xfrm>
          <a:prstGeom prst="rect">
            <a:avLst/>
          </a:prstGeom>
          <a:noFill/>
          <a:ln w="9525">
            <a:noFill/>
            <a:miter lim="800000"/>
            <a:headEnd/>
            <a:tailEnd/>
          </a:ln>
        </p:spPr>
        <p:txBody>
          <a:bodyPr lIns="0" tIns="0" rIns="0" bIns="0" anchor="ctr"/>
          <a:lstStyle/>
          <a:p>
            <a:pPr algn="ctr"/>
            <a:r>
              <a:rPr lang="ro-RO" sz="1200" b="1">
                <a:solidFill>
                  <a:schemeClr val="accent1"/>
                </a:solidFill>
                <a:hlinkClick r:id="rId5"/>
              </a:rPr>
              <a:t>Materiale de campanie</a:t>
            </a:r>
          </a:p>
        </p:txBody>
      </p:sp>
      <p:sp>
        <p:nvSpPr>
          <p:cNvPr id="58" name="Rettangolo con angoli arrotondati 57">
            <a:hlinkClick r:id="rId5"/>
          </p:cNvPr>
          <p:cNvSpPr/>
          <p:nvPr/>
        </p:nvSpPr>
        <p:spPr>
          <a:xfrm>
            <a:off x="2509838" y="1095375"/>
            <a:ext cx="1668462" cy="973138"/>
          </a:xfrm>
          <a:prstGeom prst="roundRect">
            <a:avLst>
              <a:gd name="adj" fmla="val 11563"/>
            </a:avLst>
          </a:prstGeom>
          <a:blipFill>
            <a:blip r:embed="rId6"/>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2230" name="TextBox 3"/>
          <p:cNvSpPr txBox="1">
            <a:spLocks noChangeArrowheads="1"/>
          </p:cNvSpPr>
          <p:nvPr/>
        </p:nvSpPr>
        <p:spPr bwMode="auto">
          <a:xfrm>
            <a:off x="4492625" y="2211388"/>
            <a:ext cx="1668463" cy="269875"/>
          </a:xfrm>
          <a:prstGeom prst="rect">
            <a:avLst/>
          </a:prstGeom>
          <a:noFill/>
          <a:ln w="9525">
            <a:noFill/>
            <a:miter lim="800000"/>
            <a:headEnd/>
            <a:tailEnd/>
          </a:ln>
        </p:spPr>
        <p:txBody>
          <a:bodyPr lIns="0" tIns="0" rIns="0" bIns="0" anchor="ctr"/>
          <a:lstStyle/>
          <a:p>
            <a:pPr algn="ctr"/>
            <a:r>
              <a:rPr lang="ro-RO" sz="1200" b="1">
                <a:solidFill>
                  <a:schemeClr val="accent1"/>
                </a:solidFill>
                <a:hlinkClick r:id="rId7"/>
              </a:rPr>
              <a:t>Setul de instrumente al campaniei</a:t>
            </a:r>
          </a:p>
        </p:txBody>
      </p:sp>
      <p:sp>
        <p:nvSpPr>
          <p:cNvPr id="61" name="Rettangolo con angoli arrotondati 60">
            <a:hlinkClick r:id="rId7"/>
          </p:cNvPr>
          <p:cNvSpPr/>
          <p:nvPr/>
        </p:nvSpPr>
        <p:spPr>
          <a:xfrm>
            <a:off x="4492625" y="1095375"/>
            <a:ext cx="1668463" cy="973138"/>
          </a:xfrm>
          <a:prstGeom prst="roundRect">
            <a:avLst>
              <a:gd name="adj" fmla="val 11563"/>
            </a:avLst>
          </a:prstGeom>
          <a:blipFill>
            <a:blip r:embed="rId8"/>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2232" name="TextBox 3"/>
          <p:cNvSpPr txBox="1">
            <a:spLocks noChangeArrowheads="1"/>
          </p:cNvSpPr>
          <p:nvPr/>
        </p:nvSpPr>
        <p:spPr bwMode="auto">
          <a:xfrm>
            <a:off x="6475413" y="2211388"/>
            <a:ext cx="1666875" cy="269875"/>
          </a:xfrm>
          <a:prstGeom prst="rect">
            <a:avLst/>
          </a:prstGeom>
          <a:noFill/>
          <a:ln w="9525">
            <a:noFill/>
            <a:miter lim="800000"/>
            <a:headEnd/>
            <a:tailEnd/>
          </a:ln>
        </p:spPr>
        <p:txBody>
          <a:bodyPr lIns="0" tIns="0" rIns="0" bIns="0" anchor="ctr"/>
          <a:lstStyle/>
          <a:p>
            <a:pPr algn="ctr"/>
            <a:r>
              <a:rPr lang="ro-RO" sz="1200" b="1">
                <a:solidFill>
                  <a:schemeClr val="accent1"/>
                </a:solidFill>
                <a:hlinkClick r:id="rId9"/>
              </a:rPr>
              <a:t>Filme cu Napo</a:t>
            </a:r>
          </a:p>
        </p:txBody>
      </p:sp>
      <p:sp>
        <p:nvSpPr>
          <p:cNvPr id="64" name="Rettangolo con angoli arrotondati 63">
            <a:hlinkClick r:id="rId9"/>
          </p:cNvPr>
          <p:cNvSpPr/>
          <p:nvPr/>
        </p:nvSpPr>
        <p:spPr>
          <a:xfrm>
            <a:off x="6475413" y="1095375"/>
            <a:ext cx="1666875" cy="973138"/>
          </a:xfrm>
          <a:prstGeom prst="roundRect">
            <a:avLst>
              <a:gd name="adj" fmla="val 11563"/>
            </a:avLst>
          </a:prstGeom>
          <a:blipFill>
            <a:blip r:embed="rId10"/>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2234" name="TextBox 3"/>
          <p:cNvSpPr txBox="1">
            <a:spLocks noChangeArrowheads="1"/>
          </p:cNvSpPr>
          <p:nvPr/>
        </p:nvSpPr>
        <p:spPr bwMode="auto">
          <a:xfrm>
            <a:off x="528638" y="3937000"/>
            <a:ext cx="1666875" cy="268288"/>
          </a:xfrm>
          <a:prstGeom prst="rect">
            <a:avLst/>
          </a:prstGeom>
          <a:noFill/>
          <a:ln w="9525">
            <a:noFill/>
            <a:miter lim="800000"/>
            <a:headEnd/>
            <a:tailEnd/>
          </a:ln>
        </p:spPr>
        <p:txBody>
          <a:bodyPr lIns="0" tIns="0" rIns="0" bIns="0" anchor="ctr"/>
          <a:lstStyle/>
          <a:p>
            <a:pPr algn="ctr"/>
            <a:r>
              <a:rPr lang="ro-RO" sz="1200" b="1">
                <a:solidFill>
                  <a:schemeClr val="accent1"/>
                </a:solidFill>
                <a:hlinkClick r:id="rId11"/>
              </a:rPr>
              <a:t>OSHwiki</a:t>
            </a:r>
          </a:p>
        </p:txBody>
      </p:sp>
      <p:sp>
        <p:nvSpPr>
          <p:cNvPr id="67" name="Rettangolo con angoli arrotondati 66">
            <a:hlinkClick r:id="rId11"/>
          </p:cNvPr>
          <p:cNvSpPr/>
          <p:nvPr/>
        </p:nvSpPr>
        <p:spPr>
          <a:xfrm>
            <a:off x="528638" y="2819400"/>
            <a:ext cx="1666875" cy="974725"/>
          </a:xfrm>
          <a:prstGeom prst="roundRect">
            <a:avLst>
              <a:gd name="adj" fmla="val 11563"/>
            </a:avLst>
          </a:prstGeom>
          <a:blipFill>
            <a:blip r:embed="rId12"/>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2236" name="TextBox 3"/>
          <p:cNvSpPr txBox="1">
            <a:spLocks noChangeArrowheads="1"/>
          </p:cNvSpPr>
          <p:nvPr/>
        </p:nvSpPr>
        <p:spPr bwMode="auto">
          <a:xfrm>
            <a:off x="2509838" y="3998913"/>
            <a:ext cx="1668462" cy="268287"/>
          </a:xfrm>
          <a:prstGeom prst="rect">
            <a:avLst/>
          </a:prstGeom>
          <a:noFill/>
          <a:ln w="9525">
            <a:noFill/>
            <a:miter lim="800000"/>
            <a:headEnd/>
            <a:tailEnd/>
          </a:ln>
        </p:spPr>
        <p:txBody>
          <a:bodyPr lIns="0" tIns="0" rIns="0" bIns="0" anchor="ctr"/>
          <a:lstStyle/>
          <a:p>
            <a:pPr algn="ctr"/>
            <a:r>
              <a:rPr lang="ro-RO" sz="1200" b="1">
                <a:solidFill>
                  <a:schemeClr val="accent1"/>
                </a:solidFill>
                <a:hlinkClick r:id="rId13"/>
              </a:rPr>
              <a:t>Instrumente practice</a:t>
            </a:r>
          </a:p>
          <a:p>
            <a:pPr algn="ctr"/>
            <a:r>
              <a:rPr lang="ro-RO" sz="1200" b="1">
                <a:solidFill>
                  <a:schemeClr val="accent1"/>
                </a:solidFill>
                <a:hlinkClick r:id="rId13"/>
              </a:rPr>
              <a:t>și ghiduri</a:t>
            </a:r>
          </a:p>
        </p:txBody>
      </p:sp>
      <p:sp>
        <p:nvSpPr>
          <p:cNvPr id="70" name="Rettangolo con angoli arrotondati 69">
            <a:hlinkClick r:id="rId13"/>
          </p:cNvPr>
          <p:cNvSpPr/>
          <p:nvPr/>
        </p:nvSpPr>
        <p:spPr>
          <a:xfrm>
            <a:off x="2509838" y="2819400"/>
            <a:ext cx="1668462" cy="974725"/>
          </a:xfrm>
          <a:prstGeom prst="roundRect">
            <a:avLst>
              <a:gd name="adj" fmla="val 11563"/>
            </a:avLst>
          </a:prstGeom>
          <a:blipFill>
            <a:blip r:embed="rId14"/>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2238" name="TextBox 3"/>
          <p:cNvSpPr txBox="1">
            <a:spLocks noChangeArrowheads="1"/>
          </p:cNvSpPr>
          <p:nvPr/>
        </p:nvSpPr>
        <p:spPr bwMode="auto">
          <a:xfrm>
            <a:off x="4492625" y="3937000"/>
            <a:ext cx="1668463" cy="268288"/>
          </a:xfrm>
          <a:prstGeom prst="rect">
            <a:avLst/>
          </a:prstGeom>
          <a:noFill/>
          <a:ln w="9525">
            <a:noFill/>
            <a:miter lim="800000"/>
            <a:headEnd/>
            <a:tailEnd/>
          </a:ln>
        </p:spPr>
        <p:txBody>
          <a:bodyPr lIns="0" tIns="0" rIns="0" bIns="0" anchor="ctr"/>
          <a:lstStyle/>
          <a:p>
            <a:pPr algn="ctr"/>
            <a:r>
              <a:rPr lang="ro-RO" sz="1200" b="1">
                <a:solidFill>
                  <a:schemeClr val="accent1"/>
                </a:solidFill>
                <a:hlinkClick r:id="rId15"/>
              </a:rPr>
              <a:t>Studii de caz</a:t>
            </a:r>
          </a:p>
        </p:txBody>
      </p:sp>
      <p:sp>
        <p:nvSpPr>
          <p:cNvPr id="73" name="Rettangolo con angoli arrotondati 72">
            <a:hlinkClick r:id="rId15"/>
          </p:cNvPr>
          <p:cNvSpPr/>
          <p:nvPr/>
        </p:nvSpPr>
        <p:spPr>
          <a:xfrm>
            <a:off x="4492625" y="2819400"/>
            <a:ext cx="1668463" cy="974725"/>
          </a:xfrm>
          <a:prstGeom prst="roundRect">
            <a:avLst>
              <a:gd name="adj" fmla="val 11563"/>
            </a:avLst>
          </a:prstGeom>
          <a:blipFill>
            <a:blip r:embed="rId16"/>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2240" name="TextBox 3"/>
          <p:cNvSpPr txBox="1">
            <a:spLocks noChangeArrowheads="1"/>
          </p:cNvSpPr>
          <p:nvPr/>
        </p:nvSpPr>
        <p:spPr bwMode="auto">
          <a:xfrm>
            <a:off x="6475413" y="3937000"/>
            <a:ext cx="1666875" cy="268288"/>
          </a:xfrm>
          <a:prstGeom prst="rect">
            <a:avLst/>
          </a:prstGeom>
          <a:noFill/>
          <a:ln w="9525">
            <a:noFill/>
            <a:miter lim="800000"/>
            <a:headEnd/>
            <a:tailEnd/>
          </a:ln>
        </p:spPr>
        <p:txBody>
          <a:bodyPr lIns="0" tIns="0" rIns="0" bIns="0" anchor="ctr"/>
          <a:lstStyle/>
          <a:p>
            <a:pPr algn="ctr"/>
            <a:r>
              <a:rPr lang="ro-RO" sz="1200" b="1">
                <a:solidFill>
                  <a:schemeClr val="accent1"/>
                </a:solidFill>
                <a:hlinkClick r:id="rId17"/>
              </a:rPr>
              <a:t>Legislație</a:t>
            </a:r>
          </a:p>
        </p:txBody>
      </p:sp>
      <p:sp>
        <p:nvSpPr>
          <p:cNvPr id="76" name="Rettangolo con angoli arrotondati 75">
            <a:hlinkClick r:id="rId17"/>
          </p:cNvPr>
          <p:cNvSpPr/>
          <p:nvPr/>
        </p:nvSpPr>
        <p:spPr>
          <a:xfrm>
            <a:off x="6475413" y="2819400"/>
            <a:ext cx="1666875" cy="974725"/>
          </a:xfrm>
          <a:prstGeom prst="roundRect">
            <a:avLst>
              <a:gd name="adj" fmla="val 11563"/>
            </a:avLst>
          </a:prstGeom>
          <a:blipFill>
            <a:blip r:embed="rId18"/>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3" name="Title 1"/>
          <p:cNvSpPr>
            <a:spLocks noGrp="1"/>
          </p:cNvSpPr>
          <p:nvPr>
            <p:ph type="title"/>
          </p:nvPr>
        </p:nvSpPr>
        <p:spPr>
          <a:xfrm>
            <a:off x="528638" y="0"/>
            <a:ext cx="7481887" cy="636588"/>
          </a:xfrm>
        </p:spPr>
        <p:txBody>
          <a:bodyPr lIns="0" tIns="0" rIns="0" bIns="0"/>
          <a:lstStyle/>
          <a:p>
            <a:pPr eaLnBrk="1" hangingPunct="1"/>
            <a:r>
              <a:rPr lang="ro-RO" sz="2400">
                <a:cs typeface="Trebuchet MS" pitchFamily="34" charset="0"/>
              </a:rPr>
              <a:t>Cum vă puteți implica</a:t>
            </a:r>
          </a:p>
        </p:txBody>
      </p:sp>
      <p:sp>
        <p:nvSpPr>
          <p:cNvPr id="54274" name="TextBox 3"/>
          <p:cNvSpPr txBox="1">
            <a:spLocks noChangeArrowheads="1"/>
          </p:cNvSpPr>
          <p:nvPr/>
        </p:nvSpPr>
        <p:spPr bwMode="auto">
          <a:xfrm>
            <a:off x="1519238" y="2211388"/>
            <a:ext cx="1668462" cy="269875"/>
          </a:xfrm>
          <a:prstGeom prst="rect">
            <a:avLst/>
          </a:prstGeom>
          <a:noFill/>
          <a:ln w="9525">
            <a:noFill/>
            <a:miter lim="800000"/>
            <a:headEnd/>
            <a:tailEnd/>
          </a:ln>
        </p:spPr>
        <p:txBody>
          <a:bodyPr lIns="0" tIns="0" rIns="0" bIns="0" anchor="ctr"/>
          <a:lstStyle/>
          <a:p>
            <a:pPr algn="ctr"/>
            <a:r>
              <a:rPr lang="ro-RO" sz="1200" b="1">
                <a:solidFill>
                  <a:schemeClr val="accent1"/>
                </a:solidFill>
                <a:hlinkClick r:id="rId3"/>
              </a:rPr>
              <a:t>Săptămâna europeană</a:t>
            </a:r>
          </a:p>
        </p:txBody>
      </p:sp>
      <p:sp>
        <p:nvSpPr>
          <p:cNvPr id="24" name="Rettangolo con angoli arrotondati 23">
            <a:hlinkClick r:id="rId3"/>
          </p:cNvPr>
          <p:cNvSpPr/>
          <p:nvPr/>
        </p:nvSpPr>
        <p:spPr>
          <a:xfrm>
            <a:off x="1519238" y="1095375"/>
            <a:ext cx="1668462" cy="973138"/>
          </a:xfrm>
          <a:prstGeom prst="roundRect">
            <a:avLst>
              <a:gd name="adj" fmla="val 11563"/>
            </a:avLst>
          </a:prstGeom>
          <a:blipFill>
            <a:blip r:embed="rId4"/>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4276" name="TextBox 3"/>
          <p:cNvSpPr txBox="1">
            <a:spLocks noChangeArrowheads="1"/>
          </p:cNvSpPr>
          <p:nvPr/>
        </p:nvSpPr>
        <p:spPr bwMode="auto">
          <a:xfrm>
            <a:off x="3502025" y="2211388"/>
            <a:ext cx="1666875" cy="269875"/>
          </a:xfrm>
          <a:prstGeom prst="rect">
            <a:avLst/>
          </a:prstGeom>
          <a:noFill/>
          <a:ln w="9525">
            <a:noFill/>
            <a:miter lim="800000"/>
            <a:headEnd/>
            <a:tailEnd/>
          </a:ln>
        </p:spPr>
        <p:txBody>
          <a:bodyPr lIns="0" tIns="0" rIns="0" bIns="0" anchor="ctr"/>
          <a:lstStyle/>
          <a:p>
            <a:pPr algn="ctr"/>
            <a:r>
              <a:rPr lang="ro-RO" sz="1200" b="1">
                <a:solidFill>
                  <a:schemeClr val="accent1"/>
                </a:solidFill>
                <a:hlinkClick r:id="rId5"/>
              </a:rPr>
              <a:t>Parteneriatul campaniei</a:t>
            </a:r>
          </a:p>
        </p:txBody>
      </p:sp>
      <p:sp>
        <p:nvSpPr>
          <p:cNvPr id="26" name="Rettangolo con angoli arrotondati 25">
            <a:hlinkClick r:id="rId5"/>
          </p:cNvPr>
          <p:cNvSpPr/>
          <p:nvPr/>
        </p:nvSpPr>
        <p:spPr>
          <a:xfrm>
            <a:off x="3502025" y="1095375"/>
            <a:ext cx="1666875" cy="973138"/>
          </a:xfrm>
          <a:prstGeom prst="roundRect">
            <a:avLst>
              <a:gd name="adj" fmla="val 11563"/>
            </a:avLst>
          </a:prstGeom>
          <a:blipFill>
            <a:blip r:embed="rId6"/>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a:p>
        </p:txBody>
      </p:sp>
      <p:sp>
        <p:nvSpPr>
          <p:cNvPr id="54278" name="TextBox 3"/>
          <p:cNvSpPr txBox="1">
            <a:spLocks noChangeArrowheads="1"/>
          </p:cNvSpPr>
          <p:nvPr/>
        </p:nvSpPr>
        <p:spPr bwMode="auto">
          <a:xfrm>
            <a:off x="5483225" y="2211388"/>
            <a:ext cx="1668463" cy="269875"/>
          </a:xfrm>
          <a:prstGeom prst="rect">
            <a:avLst/>
          </a:prstGeom>
          <a:noFill/>
          <a:ln w="9525">
            <a:noFill/>
            <a:miter lim="800000"/>
            <a:headEnd/>
            <a:tailEnd/>
          </a:ln>
        </p:spPr>
        <p:txBody>
          <a:bodyPr lIns="0" tIns="0" rIns="0" bIns="0" anchor="ctr"/>
          <a:lstStyle/>
          <a:p>
            <a:pPr algn="ctr"/>
            <a:r>
              <a:rPr lang="ro-RO" sz="1200" b="1">
                <a:solidFill>
                  <a:schemeClr val="accent1"/>
                </a:solidFill>
                <a:hlinkClick r:id="rId7"/>
              </a:rPr>
              <a:t>Premiile pentru bune practici</a:t>
            </a:r>
          </a:p>
        </p:txBody>
      </p:sp>
      <p:sp>
        <p:nvSpPr>
          <p:cNvPr id="28" name="Rettangolo con angoli arrotondati 27">
            <a:hlinkClick r:id="rId7"/>
          </p:cNvPr>
          <p:cNvSpPr/>
          <p:nvPr/>
        </p:nvSpPr>
        <p:spPr>
          <a:xfrm>
            <a:off x="5483225" y="1095375"/>
            <a:ext cx="1668463" cy="973138"/>
          </a:xfrm>
          <a:prstGeom prst="roundRect">
            <a:avLst>
              <a:gd name="adj" fmla="val 11563"/>
            </a:avLst>
          </a:prstGeom>
          <a:blipFill>
            <a:blip r:embed="rId8"/>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4280" name="TextBox 3"/>
          <p:cNvSpPr txBox="1">
            <a:spLocks noChangeArrowheads="1"/>
          </p:cNvSpPr>
          <p:nvPr/>
        </p:nvSpPr>
        <p:spPr bwMode="auto">
          <a:xfrm>
            <a:off x="528638" y="3937000"/>
            <a:ext cx="1666875" cy="268288"/>
          </a:xfrm>
          <a:prstGeom prst="rect">
            <a:avLst/>
          </a:prstGeom>
          <a:noFill/>
          <a:ln w="9525">
            <a:noFill/>
            <a:miter lim="800000"/>
            <a:headEnd/>
            <a:tailEnd/>
          </a:ln>
        </p:spPr>
        <p:txBody>
          <a:bodyPr lIns="0" tIns="0" rIns="0" bIns="0" anchor="ctr"/>
          <a:lstStyle/>
          <a:p>
            <a:pPr algn="ctr"/>
            <a:r>
              <a:rPr lang="ro-RO" sz="1200" b="1">
                <a:solidFill>
                  <a:schemeClr val="accent1"/>
                </a:solidFill>
                <a:hlinkClick r:id="rId9"/>
              </a:rPr>
              <a:t>Setul de instrumente al campaniei</a:t>
            </a:r>
          </a:p>
        </p:txBody>
      </p:sp>
      <p:sp>
        <p:nvSpPr>
          <p:cNvPr id="30" name="Rettangolo con angoli arrotondati 29">
            <a:hlinkClick r:id="rId9"/>
          </p:cNvPr>
          <p:cNvSpPr/>
          <p:nvPr/>
        </p:nvSpPr>
        <p:spPr>
          <a:xfrm>
            <a:off x="528638" y="2819400"/>
            <a:ext cx="1666875" cy="974725"/>
          </a:xfrm>
          <a:prstGeom prst="roundRect">
            <a:avLst>
              <a:gd name="adj" fmla="val 11563"/>
            </a:avLst>
          </a:prstGeom>
          <a:blipFill>
            <a:blip r:embed="rId10"/>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4282" name="TextBox 3"/>
          <p:cNvSpPr txBox="1">
            <a:spLocks noChangeArrowheads="1"/>
          </p:cNvSpPr>
          <p:nvPr/>
        </p:nvSpPr>
        <p:spPr bwMode="auto">
          <a:xfrm>
            <a:off x="2509838" y="3922713"/>
            <a:ext cx="1668462" cy="268287"/>
          </a:xfrm>
          <a:prstGeom prst="rect">
            <a:avLst/>
          </a:prstGeom>
          <a:noFill/>
          <a:ln w="9525">
            <a:noFill/>
            <a:miter lim="800000"/>
            <a:headEnd/>
            <a:tailEnd/>
          </a:ln>
        </p:spPr>
        <p:txBody>
          <a:bodyPr lIns="0" tIns="0" rIns="0" bIns="0" anchor="ctr"/>
          <a:lstStyle/>
          <a:p>
            <a:pPr algn="ctr"/>
            <a:r>
              <a:rPr lang="ro-RO" sz="1200" b="1">
                <a:solidFill>
                  <a:schemeClr val="accent1"/>
                </a:solidFill>
                <a:hlinkClick r:id="rId11"/>
              </a:rPr>
              <a:t>Materiale de campanie</a:t>
            </a:r>
          </a:p>
        </p:txBody>
      </p:sp>
      <p:sp>
        <p:nvSpPr>
          <p:cNvPr id="32" name="Rettangolo con angoli arrotondati 31">
            <a:hlinkClick r:id="rId11"/>
          </p:cNvPr>
          <p:cNvSpPr/>
          <p:nvPr/>
        </p:nvSpPr>
        <p:spPr>
          <a:xfrm>
            <a:off x="2509838" y="2819400"/>
            <a:ext cx="1668462" cy="974725"/>
          </a:xfrm>
          <a:prstGeom prst="roundRect">
            <a:avLst>
              <a:gd name="adj" fmla="val 11563"/>
            </a:avLst>
          </a:prstGeom>
          <a:blipFill>
            <a:blip r:embed="rId12"/>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dirty="0"/>
          </a:p>
        </p:txBody>
      </p:sp>
      <p:sp>
        <p:nvSpPr>
          <p:cNvPr id="54284" name="TextBox 3"/>
          <p:cNvSpPr txBox="1">
            <a:spLocks noChangeArrowheads="1"/>
          </p:cNvSpPr>
          <p:nvPr/>
        </p:nvSpPr>
        <p:spPr bwMode="auto">
          <a:xfrm>
            <a:off x="4492625" y="3937000"/>
            <a:ext cx="1668463" cy="268288"/>
          </a:xfrm>
          <a:prstGeom prst="rect">
            <a:avLst/>
          </a:prstGeom>
          <a:noFill/>
          <a:ln w="9525">
            <a:noFill/>
            <a:miter lim="800000"/>
            <a:headEnd/>
            <a:tailEnd/>
          </a:ln>
        </p:spPr>
        <p:txBody>
          <a:bodyPr lIns="0" tIns="0" rIns="0" bIns="0" anchor="ctr"/>
          <a:lstStyle/>
          <a:p>
            <a:pPr algn="ctr"/>
            <a:r>
              <a:rPr lang="ro-RO" sz="1200" b="1">
                <a:solidFill>
                  <a:schemeClr val="accent1"/>
                </a:solidFill>
                <a:hlinkClick r:id="rId13"/>
              </a:rPr>
              <a:t>Evenimente</a:t>
            </a:r>
          </a:p>
        </p:txBody>
      </p:sp>
      <p:sp>
        <p:nvSpPr>
          <p:cNvPr id="34" name="Rettangolo con angoli arrotondati 33">
            <a:hlinkClick r:id="rId13"/>
          </p:cNvPr>
          <p:cNvSpPr/>
          <p:nvPr/>
        </p:nvSpPr>
        <p:spPr>
          <a:xfrm>
            <a:off x="4492625" y="2819400"/>
            <a:ext cx="1668463" cy="974725"/>
          </a:xfrm>
          <a:prstGeom prst="roundRect">
            <a:avLst>
              <a:gd name="adj" fmla="val 11563"/>
            </a:avLst>
          </a:prstGeom>
          <a:blipFill>
            <a:blip r:embed="rId14"/>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a:p>
        </p:txBody>
      </p:sp>
      <p:sp>
        <p:nvSpPr>
          <p:cNvPr id="54286" name="TextBox 3"/>
          <p:cNvSpPr txBox="1">
            <a:spLocks noChangeArrowheads="1"/>
          </p:cNvSpPr>
          <p:nvPr/>
        </p:nvSpPr>
        <p:spPr bwMode="auto">
          <a:xfrm>
            <a:off x="6475413" y="3937000"/>
            <a:ext cx="1666875" cy="268288"/>
          </a:xfrm>
          <a:prstGeom prst="rect">
            <a:avLst/>
          </a:prstGeom>
          <a:noFill/>
          <a:ln w="9525">
            <a:noFill/>
            <a:miter lim="800000"/>
            <a:headEnd/>
            <a:tailEnd/>
          </a:ln>
        </p:spPr>
        <p:txBody>
          <a:bodyPr lIns="0" tIns="0" rIns="0" bIns="0" anchor="ctr"/>
          <a:lstStyle/>
          <a:p>
            <a:pPr algn="ctr"/>
            <a:r>
              <a:rPr lang="ro-RO" sz="1200" b="1">
                <a:solidFill>
                  <a:schemeClr val="accent1"/>
                </a:solidFill>
                <a:hlinkClick r:id="rId15"/>
              </a:rPr>
              <a:t>Certificat de participare</a:t>
            </a:r>
          </a:p>
        </p:txBody>
      </p:sp>
      <p:sp>
        <p:nvSpPr>
          <p:cNvPr id="36" name="Rettangolo con angoli arrotondati 35">
            <a:hlinkClick r:id="rId15"/>
          </p:cNvPr>
          <p:cNvSpPr/>
          <p:nvPr/>
        </p:nvSpPr>
        <p:spPr>
          <a:xfrm>
            <a:off x="6475413" y="2819400"/>
            <a:ext cx="1666875" cy="974725"/>
          </a:xfrm>
          <a:prstGeom prst="roundRect">
            <a:avLst>
              <a:gd name="adj" fmla="val 11563"/>
            </a:avLst>
          </a:prstGeom>
          <a:blipFill>
            <a:blip r:embed="rId16"/>
            <a:stretch>
              <a:fillRect/>
            </a:stretch>
          </a:blipFill>
          <a:ln w="38100">
            <a:solidFill>
              <a:srgbClr val="ACC7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it-IT"/>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1" name="Title 1"/>
          <p:cNvSpPr>
            <a:spLocks noGrp="1"/>
          </p:cNvSpPr>
          <p:nvPr>
            <p:ph type="title"/>
          </p:nvPr>
        </p:nvSpPr>
        <p:spPr>
          <a:xfrm>
            <a:off x="539750" y="0"/>
            <a:ext cx="7470775" cy="665163"/>
          </a:xfrm>
        </p:spPr>
        <p:txBody>
          <a:bodyPr lIns="0" tIns="0" rIns="0" bIns="0"/>
          <a:lstStyle/>
          <a:p>
            <a:pPr eaLnBrk="1" hangingPunct="1"/>
            <a:r>
              <a:rPr lang="ro-RO" sz="2200" dirty="0">
                <a:solidFill>
                  <a:schemeClr val="accent1"/>
                </a:solidFill>
                <a:cs typeface="Trebuchet MS" pitchFamily="34" charset="0"/>
              </a:rPr>
              <a:t>Vino</a:t>
            </a:r>
            <a:r>
              <a:rPr lang="ro-RO" sz="2200" dirty="0">
                <a:solidFill>
                  <a:srgbClr val="E64715"/>
                </a:solidFill>
                <a:cs typeface="Trebuchet MS" pitchFamily="34" charset="0"/>
              </a:rPr>
              <a:t> </a:t>
            </a:r>
            <a:r>
              <a:rPr lang="ro-RO" sz="2200" dirty="0">
                <a:solidFill>
                  <a:schemeClr val="accent1"/>
                </a:solidFill>
                <a:cs typeface="Trebuchet MS" pitchFamily="34" charset="0"/>
              </a:rPr>
              <a:t>alături de noi și </a:t>
            </a:r>
            <a:r>
              <a:rPr lang="it-IT" sz="2200" dirty="0">
                <a:solidFill>
                  <a:schemeClr val="accent1"/>
                </a:solidFill>
                <a:cs typeface="Trebuchet MS" pitchFamily="34" charset="0"/>
              </a:rPr>
              <a:t>îți fac</a:t>
            </a:r>
            <a:r>
              <a:rPr lang="ro-RO" sz="2200" dirty="0">
                <a:solidFill>
                  <a:schemeClr val="accent1"/>
                </a:solidFill>
                <a:cs typeface="Trebuchet MS" pitchFamily="34" charset="0"/>
              </a:rPr>
              <a:t>em</a:t>
            </a:r>
            <a:r>
              <a:rPr lang="it-IT" sz="2200" dirty="0">
                <a:solidFill>
                  <a:schemeClr val="accent1"/>
                </a:solidFill>
                <a:cs typeface="Trebuchet MS" pitchFamily="34" charset="0"/>
              </a:rPr>
              <a:t> sarcina mai ușoară</a:t>
            </a:r>
            <a:r>
              <a:rPr lang="ro-RO" sz="2200" dirty="0">
                <a:solidFill>
                  <a:schemeClr val="accent1"/>
                </a:solidFill>
                <a:cs typeface="Trebuchet MS" pitchFamily="34" charset="0"/>
              </a:rPr>
              <a:t>!</a:t>
            </a:r>
          </a:p>
        </p:txBody>
      </p:sp>
      <p:pic>
        <p:nvPicPr>
          <p:cNvPr id="56322" name="Picture 4"/>
          <p:cNvPicPr>
            <a:picLocks noChangeAspect="1"/>
          </p:cNvPicPr>
          <p:nvPr/>
        </p:nvPicPr>
        <p:blipFill>
          <a:blip r:embed="rId3"/>
          <a:srcRect/>
          <a:stretch>
            <a:fillRect/>
          </a:stretch>
        </p:blipFill>
        <p:spPr bwMode="auto">
          <a:xfrm>
            <a:off x="1042988" y="627063"/>
            <a:ext cx="7181850" cy="4040187"/>
          </a:xfrm>
          <a:prstGeom prst="rect">
            <a:avLst/>
          </a:prstGeom>
          <a:noFill/>
          <a:ln w="9525">
            <a:noFill/>
            <a:miter lim="800000"/>
            <a:headEnd/>
            <a:tailEnd/>
          </a:ln>
        </p:spPr>
      </p:pic>
      <p:sp>
        <p:nvSpPr>
          <p:cNvPr id="3" name="Content Placeholder 2"/>
          <p:cNvSpPr>
            <a:spLocks noGrp="1"/>
          </p:cNvSpPr>
          <p:nvPr>
            <p:ph sz="half" idx="1"/>
          </p:nvPr>
        </p:nvSpPr>
        <p:spPr>
          <a:xfrm>
            <a:off x="449263" y="842963"/>
            <a:ext cx="7561262" cy="3644900"/>
          </a:xfrm>
        </p:spPr>
        <p:txBody>
          <a:bodyPr rtlCol="0">
            <a:normAutofit/>
          </a:bodyPr>
          <a:lstStyle/>
          <a:p>
            <a:pPr marL="189000" indent="-189000" eaLnBrk="1" fontAlgn="auto" hangingPunct="1">
              <a:spcAft>
                <a:spcPts val="0"/>
              </a:spcAft>
              <a:buSzPct val="120000"/>
              <a:buFont typeface="Wingdings" pitchFamily="2" charset="2"/>
              <a:buBlip>
                <a:blip r:embed="rId4"/>
              </a:buBlip>
              <a:defRPr/>
            </a:pPr>
            <a:r>
              <a:rPr lang="ro-RO" sz="1600">
                <a:solidFill>
                  <a:schemeClr val="accent1"/>
                </a:solidFill>
              </a:rPr>
              <a:t>Pentru mai multe informații, consultați site-ul campaniei:</a:t>
            </a:r>
          </a:p>
          <a:p>
            <a:pPr marL="189000" lvl="1" indent="0" eaLnBrk="1" fontAlgn="auto" hangingPunct="1">
              <a:spcBef>
                <a:spcPts val="0"/>
              </a:spcBef>
              <a:spcAft>
                <a:spcPts val="0"/>
              </a:spcAft>
              <a:buSzPct val="120000"/>
              <a:buFont typeface="Arial" pitchFamily="34" charset="0"/>
              <a:buNone/>
              <a:defRPr/>
            </a:pPr>
            <a:r>
              <a:rPr lang="ro-RO" sz="1600" b="1">
                <a:solidFill>
                  <a:schemeClr val="accent1"/>
                </a:solidFill>
                <a:hlinkClick r:id="rId5"/>
              </a:rPr>
              <a:t>www.healthy-workplaces.eu</a:t>
            </a:r>
          </a:p>
          <a:p>
            <a:pPr marL="324000" lvl="1" indent="-135000" eaLnBrk="1" fontAlgn="auto" hangingPunct="1">
              <a:spcBef>
                <a:spcPts val="0"/>
              </a:spcBef>
              <a:spcAft>
                <a:spcPts val="0"/>
              </a:spcAft>
              <a:buSzPct val="120000"/>
              <a:buFont typeface="Arial" pitchFamily="34" charset="0"/>
              <a:buBlip>
                <a:blip r:embed="rId4"/>
              </a:buBlip>
              <a:defRPr/>
            </a:pPr>
            <a:endParaRPr lang="en-US" sz="1600" dirty="0">
              <a:solidFill>
                <a:schemeClr val="accent1"/>
              </a:solidFill>
            </a:endParaRPr>
          </a:p>
          <a:p>
            <a:pPr marL="189000" indent="-189000" eaLnBrk="1" fontAlgn="auto" hangingPunct="1">
              <a:spcAft>
                <a:spcPts val="0"/>
              </a:spcAft>
              <a:buSzPct val="120000"/>
              <a:buFont typeface="Wingdings" pitchFamily="2" charset="2"/>
              <a:buBlip>
                <a:blip r:embed="rId4"/>
              </a:buBlip>
              <a:defRPr/>
            </a:pPr>
            <a:r>
              <a:rPr lang="ro-RO" sz="1600">
                <a:solidFill>
                  <a:schemeClr val="accent1"/>
                </a:solidFill>
              </a:rPr>
              <a:t>Abonați-vă la buletinul informativ al campaniei:</a:t>
            </a:r>
          </a:p>
          <a:p>
            <a:pPr marL="189000" lvl="1" indent="0" eaLnBrk="1" fontAlgn="auto" hangingPunct="1">
              <a:spcBef>
                <a:spcPts val="0"/>
              </a:spcBef>
              <a:spcAft>
                <a:spcPts val="0"/>
              </a:spcAft>
              <a:buSzPct val="120000"/>
              <a:buFont typeface="Arial" pitchFamily="34" charset="0"/>
              <a:buNone/>
              <a:defRPr/>
            </a:pPr>
            <a:r>
              <a:rPr lang="ro-RO" sz="1600" b="1" u="sng">
                <a:solidFill>
                  <a:schemeClr val="accent1"/>
                </a:solidFill>
                <a:hlinkClick r:id="rId6"/>
              </a:rPr>
              <a:t>https://healthy-workplaces.eu/en/healthy-workplaces-newsletter</a:t>
            </a:r>
          </a:p>
          <a:p>
            <a:pPr marL="324000" lvl="1" indent="-135000" eaLnBrk="1" fontAlgn="auto" hangingPunct="1">
              <a:spcBef>
                <a:spcPts val="0"/>
              </a:spcBef>
              <a:spcAft>
                <a:spcPts val="0"/>
              </a:spcAft>
              <a:buSzPct val="120000"/>
              <a:buFont typeface="Arial" pitchFamily="34" charset="0"/>
              <a:buBlip>
                <a:blip r:embed="rId4"/>
              </a:buBlip>
              <a:defRPr/>
            </a:pPr>
            <a:endParaRPr lang="en-US" sz="1600" b="1" dirty="0">
              <a:solidFill>
                <a:schemeClr val="accent1"/>
              </a:solidFill>
            </a:endParaRPr>
          </a:p>
          <a:p>
            <a:pPr marL="189000" indent="-189000" eaLnBrk="1" fontAlgn="auto" hangingPunct="1">
              <a:spcAft>
                <a:spcPts val="0"/>
              </a:spcAft>
              <a:buSzPct val="120000"/>
              <a:buFont typeface="Wingdings" pitchFamily="2" charset="2"/>
              <a:buBlip>
                <a:blip r:embed="rId4"/>
              </a:buBlip>
              <a:defRPr/>
            </a:pPr>
            <a:r>
              <a:rPr lang="ro-RO" sz="1600">
                <a:solidFill>
                  <a:schemeClr val="accent1"/>
                </a:solidFill>
              </a:rPr>
              <a:t>Urmăriți activitățile și evenimentele noastre pe platformele de socializare:</a:t>
            </a:r>
          </a:p>
          <a:p>
            <a:pPr marL="0" indent="0" eaLnBrk="1" fontAlgn="auto" hangingPunct="1">
              <a:spcAft>
                <a:spcPts val="0"/>
              </a:spcAft>
              <a:buSzPct val="120000"/>
              <a:buFont typeface="Wingdings" pitchFamily="2" charset="2"/>
              <a:buNone/>
              <a:defRPr/>
            </a:pPr>
            <a:endParaRPr lang="en-US" sz="1600" dirty="0">
              <a:solidFill>
                <a:schemeClr val="accent1"/>
              </a:solidFill>
            </a:endParaRPr>
          </a:p>
          <a:p>
            <a:pPr marL="0" indent="0" eaLnBrk="1" fontAlgn="auto" hangingPunct="1">
              <a:spcAft>
                <a:spcPts val="0"/>
              </a:spcAft>
              <a:buSzPct val="120000"/>
              <a:buFont typeface="Wingdings" pitchFamily="2" charset="2"/>
              <a:buNone/>
              <a:defRPr/>
            </a:pPr>
            <a:endParaRPr lang="en-US" sz="1600" dirty="0">
              <a:solidFill>
                <a:schemeClr val="accent1"/>
              </a:solidFill>
            </a:endParaRPr>
          </a:p>
          <a:p>
            <a:pPr marL="189000" indent="-189000" eaLnBrk="1" fontAlgn="auto" hangingPunct="1">
              <a:spcAft>
                <a:spcPts val="0"/>
              </a:spcAft>
              <a:buSzPct val="120000"/>
              <a:buFont typeface="Wingdings" pitchFamily="2" charset="2"/>
              <a:buBlip>
                <a:blip r:embed="rId4"/>
              </a:buBlip>
              <a:defRPr/>
            </a:pPr>
            <a:r>
              <a:rPr lang="ro-RO" sz="1600">
                <a:solidFill>
                  <a:schemeClr val="accent1"/>
                </a:solidFill>
              </a:rPr>
              <a:t>Puteți afla informații despre evenimentele din țara dumneavoastră de la punctul focal național:</a:t>
            </a:r>
          </a:p>
          <a:p>
            <a:pPr marL="189000" lvl="1" indent="0" eaLnBrk="1" fontAlgn="auto" hangingPunct="1">
              <a:spcBef>
                <a:spcPts val="0"/>
              </a:spcBef>
              <a:spcAft>
                <a:spcPts val="0"/>
              </a:spcAft>
              <a:buSzPct val="120000"/>
              <a:buFont typeface="Arial" pitchFamily="34" charset="0"/>
              <a:buNone/>
              <a:defRPr/>
            </a:pPr>
            <a:r>
              <a:rPr lang="ro-RO" sz="1600" b="1" u="sng">
                <a:solidFill>
                  <a:schemeClr val="accent1"/>
                </a:solidFill>
              </a:rPr>
              <a:t>https://healthy-workplaces.eu/en/campaign-partners/national-focal-points</a:t>
            </a:r>
          </a:p>
        </p:txBody>
      </p:sp>
      <p:pic>
        <p:nvPicPr>
          <p:cNvPr id="56324" name="Picture 14" descr="https://g.twimg.com/Twitter_logo_blue.png">
            <a:hlinkClick r:id="rId7"/>
          </p:cNvPr>
          <p:cNvPicPr>
            <a:picLocks noChangeAspect="1" noChangeArrowheads="1"/>
          </p:cNvPicPr>
          <p:nvPr/>
        </p:nvPicPr>
        <p:blipFill>
          <a:blip r:embed="rId8"/>
          <a:srcRect/>
          <a:stretch>
            <a:fillRect/>
          </a:stretch>
        </p:blipFill>
        <p:spPr bwMode="auto">
          <a:xfrm>
            <a:off x="866775" y="2932113"/>
            <a:ext cx="354013" cy="287337"/>
          </a:xfrm>
          <a:prstGeom prst="rect">
            <a:avLst/>
          </a:prstGeom>
          <a:noFill/>
          <a:ln w="9525">
            <a:noFill/>
            <a:miter lim="800000"/>
            <a:headEnd/>
            <a:tailEnd/>
          </a:ln>
        </p:spPr>
      </p:pic>
      <p:pic>
        <p:nvPicPr>
          <p:cNvPr id="56325" name="Picture 16" descr="https://fbcdn-sphotos-b-a.akamaihd.net/hphotos-ak-xap1/t31.0-8/1271084_10152203108461729_809245696_o.png?dl=1">
            <a:hlinkClick r:id="rId9"/>
          </p:cNvPr>
          <p:cNvPicPr>
            <a:picLocks noChangeAspect="1" noChangeArrowheads="1"/>
          </p:cNvPicPr>
          <p:nvPr/>
        </p:nvPicPr>
        <p:blipFill>
          <a:blip r:embed="rId10"/>
          <a:srcRect/>
          <a:stretch>
            <a:fillRect/>
          </a:stretch>
        </p:blipFill>
        <p:spPr bwMode="auto">
          <a:xfrm>
            <a:off x="1398588" y="2932113"/>
            <a:ext cx="287337" cy="287337"/>
          </a:xfrm>
          <a:prstGeom prst="rect">
            <a:avLst/>
          </a:prstGeom>
          <a:noFill/>
          <a:ln w="9525">
            <a:noFill/>
            <a:miter lim="800000"/>
            <a:headEnd/>
            <a:tailEnd/>
          </a:ln>
        </p:spPr>
      </p:pic>
      <p:pic>
        <p:nvPicPr>
          <p:cNvPr id="56326" name="Picture 12" descr="https://lh4.googleusercontent.com/9Difi9bypu9-FoUsfFWpX6odYLLjXQk_q0aPxZBSFynecMOSLoKRKWRWIfZdXRGOdXMZCahrLBG6vWrwIeT-A26iDjTucgFVCP0Fuzr79BHW5kLJ3sw">
            <a:hlinkClick r:id="rId11"/>
          </p:cNvPr>
          <p:cNvPicPr>
            <a:picLocks noChangeAspect="1" noChangeArrowheads="1"/>
          </p:cNvPicPr>
          <p:nvPr/>
        </p:nvPicPr>
        <p:blipFill>
          <a:blip r:embed="rId12"/>
          <a:srcRect/>
          <a:stretch>
            <a:fillRect/>
          </a:stretch>
        </p:blipFill>
        <p:spPr bwMode="auto">
          <a:xfrm>
            <a:off x="1863725" y="2932113"/>
            <a:ext cx="287338" cy="287337"/>
          </a:xfrm>
          <a:prstGeom prst="rect">
            <a:avLst/>
          </a:prstGeom>
          <a:noFill/>
          <a:ln w="9525">
            <a:noFill/>
            <a:miter lim="800000"/>
            <a:headEnd/>
            <a:tailEnd/>
          </a:ln>
        </p:spPr>
      </p:pic>
      <p:pic>
        <p:nvPicPr>
          <p:cNvPr id="56327" name="Picture 18" descr="http://cincoaescomunicacion.com/wp-content/uploads/2013/11/linkedin-3.jpg">
            <a:hlinkClick r:id="rId13"/>
          </p:cNvPr>
          <p:cNvPicPr>
            <a:picLocks noChangeAspect="1" noChangeArrowheads="1"/>
          </p:cNvPicPr>
          <p:nvPr/>
        </p:nvPicPr>
        <p:blipFill>
          <a:blip r:embed="rId14"/>
          <a:srcRect/>
          <a:stretch>
            <a:fillRect/>
          </a:stretch>
        </p:blipFill>
        <p:spPr bwMode="auto">
          <a:xfrm>
            <a:off x="2328863" y="2932113"/>
            <a:ext cx="287337" cy="287337"/>
          </a:xfrm>
          <a:prstGeom prst="rect">
            <a:avLst/>
          </a:prstGeom>
          <a:noFill/>
          <a:ln w="9525">
            <a:noFill/>
            <a:miter lim="800000"/>
            <a:headEnd/>
            <a:tailEnd/>
          </a:ln>
        </p:spPr>
      </p:pic>
      <p:grpSp>
        <p:nvGrpSpPr>
          <p:cNvPr id="56328" name="Gruppo 14"/>
          <p:cNvGrpSpPr>
            <a:grpSpLocks/>
          </p:cNvGrpSpPr>
          <p:nvPr/>
        </p:nvGrpSpPr>
        <p:grpSpPr bwMode="auto">
          <a:xfrm rot="704466">
            <a:off x="7112000" y="190500"/>
            <a:ext cx="1700213" cy="1784350"/>
            <a:chOff x="4921269" y="-1388222"/>
            <a:chExt cx="2273300" cy="2387600"/>
          </a:xfrm>
        </p:grpSpPr>
        <p:pic>
          <p:nvPicPr>
            <p:cNvPr id="56330" name="Immagine 11"/>
            <p:cNvPicPr>
              <a:picLocks noChangeAspect="1"/>
            </p:cNvPicPr>
            <p:nvPr/>
          </p:nvPicPr>
          <p:blipFill>
            <a:blip r:embed="rId15"/>
            <a:srcRect/>
            <a:stretch>
              <a:fillRect/>
            </a:stretch>
          </p:blipFill>
          <p:spPr bwMode="auto">
            <a:xfrm>
              <a:off x="4921269" y="-1388222"/>
              <a:ext cx="2273300" cy="2387600"/>
            </a:xfrm>
            <a:prstGeom prst="rect">
              <a:avLst/>
            </a:prstGeom>
            <a:noFill/>
            <a:ln w="9525">
              <a:noFill/>
              <a:miter lim="800000"/>
              <a:headEnd/>
              <a:tailEnd/>
            </a:ln>
          </p:spPr>
        </p:pic>
        <p:sp>
          <p:nvSpPr>
            <p:cNvPr id="56331" name="CasellaDiTesto 12"/>
            <p:cNvSpPr txBox="1">
              <a:spLocks noChangeArrowheads="1"/>
            </p:cNvSpPr>
            <p:nvPr/>
          </p:nvSpPr>
          <p:spPr bwMode="auto">
            <a:xfrm>
              <a:off x="4932040" y="-351729"/>
              <a:ext cx="2016224" cy="558253"/>
            </a:xfrm>
            <a:prstGeom prst="rect">
              <a:avLst/>
            </a:prstGeom>
            <a:noFill/>
            <a:ln w="9525">
              <a:noFill/>
              <a:miter lim="800000"/>
              <a:headEnd/>
              <a:tailEnd/>
            </a:ln>
          </p:spPr>
          <p:txBody>
            <a:bodyPr lIns="0" tIns="0" rIns="0" bIns="0" anchor="ctr"/>
            <a:lstStyle/>
            <a:p>
              <a:pPr algn="ctr"/>
              <a:r>
                <a:rPr lang="ro-RO" sz="1200" b="1">
                  <a:solidFill>
                    <a:schemeClr val="accent1"/>
                  </a:solidFill>
                </a:rPr>
                <a:t>2020</a:t>
              </a:r>
            </a:p>
            <a:p>
              <a:pPr algn="ctr"/>
              <a:r>
                <a:rPr lang="ro-RO" b="1">
                  <a:solidFill>
                    <a:schemeClr val="accent1"/>
                  </a:solidFill>
                </a:rPr>
                <a:t>Octombrie</a:t>
              </a:r>
            </a:p>
          </p:txBody>
        </p:sp>
        <p:sp>
          <p:nvSpPr>
            <p:cNvPr id="56332" name="CasellaDiTesto 13"/>
            <p:cNvSpPr txBox="1">
              <a:spLocks noChangeArrowheads="1"/>
            </p:cNvSpPr>
            <p:nvPr/>
          </p:nvSpPr>
          <p:spPr bwMode="auto">
            <a:xfrm>
              <a:off x="4941522" y="310347"/>
              <a:ext cx="2028485" cy="576212"/>
            </a:xfrm>
            <a:prstGeom prst="rect">
              <a:avLst/>
            </a:prstGeom>
            <a:noFill/>
            <a:ln w="9525">
              <a:noFill/>
              <a:miter lim="800000"/>
              <a:headEnd/>
              <a:tailEnd/>
            </a:ln>
          </p:spPr>
          <p:txBody>
            <a:bodyPr lIns="0" tIns="0" rIns="0" bIns="0">
              <a:spAutoFit/>
            </a:bodyPr>
            <a:lstStyle/>
            <a:p>
              <a:pPr algn="ctr"/>
              <a:r>
                <a:rPr lang="ro-RO" sz="1400" b="1">
                  <a:solidFill>
                    <a:srgbClr val="ACC700"/>
                  </a:solidFill>
                </a:rPr>
                <a:t>LANSAREA CAMPANIEI</a:t>
              </a:r>
            </a:p>
          </p:txBody>
        </p:sp>
      </p:grpSp>
      <p:sp>
        <p:nvSpPr>
          <p:cNvPr id="56329" name="Rectangle 3"/>
          <p:cNvSpPr>
            <a:spLocks noChangeArrowheads="1"/>
          </p:cNvSpPr>
          <p:nvPr/>
        </p:nvSpPr>
        <p:spPr bwMode="auto">
          <a:xfrm>
            <a:off x="2916238" y="2911475"/>
            <a:ext cx="2182812" cy="307975"/>
          </a:xfrm>
          <a:prstGeom prst="rect">
            <a:avLst/>
          </a:prstGeom>
          <a:noFill/>
          <a:ln w="9525">
            <a:noFill/>
            <a:miter lim="800000"/>
            <a:headEnd/>
            <a:tailEnd/>
          </a:ln>
        </p:spPr>
        <p:txBody>
          <a:bodyPr wrap="none">
            <a:spAutoFit/>
          </a:bodyPr>
          <a:lstStyle/>
          <a:p>
            <a:r>
              <a:rPr lang="ro-RO" sz="1400" b="1">
                <a:solidFill>
                  <a:srgbClr val="ACC700"/>
                </a:solidFill>
              </a:rPr>
              <a:t>#EUhealthyworkplaces </a:t>
            </a:r>
          </a:p>
        </p:txBody>
      </p:sp>
    </p:spTree>
  </p:cSld>
  <p:clrMapOvr>
    <a:masterClrMapping/>
  </p:clrMapOvr>
</p:sld>
</file>

<file path=ppt/theme/theme1.xml><?xml version="1.0" encoding="utf-8"?>
<a:theme xmlns:a="http://schemas.openxmlformats.org/drawingml/2006/main" name="HWC2018-19_Template_16-9">
  <a:themeElements>
    <a:clrScheme name="EU-OSHA Healthy Workplaces Campaign">
      <a:dk1>
        <a:srgbClr val="000000"/>
      </a:dk1>
      <a:lt1>
        <a:srgbClr val="FFFFFF"/>
      </a:lt1>
      <a:dk2>
        <a:srgbClr val="003399"/>
      </a:dk2>
      <a:lt2>
        <a:srgbClr val="FFFFFF"/>
      </a:lt2>
      <a:accent1>
        <a:srgbClr val="003399"/>
      </a:accent1>
      <a:accent2>
        <a:srgbClr val="ACC700"/>
      </a:accent2>
      <a:accent3>
        <a:srgbClr val="B1B3B4"/>
      </a:accent3>
      <a:accent4>
        <a:srgbClr val="E64715"/>
      </a:accent4>
      <a:accent5>
        <a:srgbClr val="58585A"/>
      </a:accent5>
      <a:accent6>
        <a:srgbClr val="DEE999"/>
      </a:accent6>
      <a:hlink>
        <a:srgbClr val="003399"/>
      </a:hlink>
      <a:folHlink>
        <a:srgbClr val="B1B3B4"/>
      </a:folHlink>
    </a:clrScheme>
    <a:fontScheme name="EUOSHA Corporate">
      <a:majorFont>
        <a:latin typeface="Arial"/>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ajorFont>
      <a:minorFont>
        <a:latin typeface="Arial"/>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EUOSHA Corporate">
      <a:fillStyleLst>
        <a:solidFill>
          <a:schemeClr val="phClr"/>
        </a:solidFill>
        <a:gradFill rotWithShape="1">
          <a:gsLst>
            <a:gs pos="0">
              <a:schemeClr val="phClr">
                <a:tint val="50000"/>
                <a:satMod val="300000"/>
                <a:lumMod val="100000"/>
              </a:schemeClr>
            </a:gs>
            <a:gs pos="100000">
              <a:schemeClr val="phClr">
                <a:tint val="90000"/>
              </a:schemeClr>
            </a:gs>
          </a:gsLst>
          <a:lin ang="16200000" scaled="1"/>
        </a:gradFill>
        <a:gradFill rotWithShape="1">
          <a:gsLst>
            <a:gs pos="0">
              <a:schemeClr val="phClr">
                <a:tint val="100000"/>
                <a:shade val="51000"/>
                <a:satMod val="130000"/>
                <a:lumMod val="100000"/>
              </a:schemeClr>
            </a:gs>
            <a:gs pos="100000">
              <a:schemeClr val="phClr">
                <a:shade val="90000"/>
                <a:lumMod val="90000"/>
              </a:schemeClr>
            </a:gs>
          </a:gsLst>
          <a:lin ang="5400000" scaled="0"/>
        </a:gradFill>
      </a:fillStyleLst>
      <a:lnStyleLst>
        <a:ln w="9525" cap="flat" cmpd="sng" algn="ctr">
          <a:solidFill>
            <a:schemeClr val="ph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rotWithShape="0">
              <a:srgbClr val="000000">
                <a:alpha val="75000"/>
              </a:srgbClr>
            </a:outerShdw>
          </a:effectLst>
        </a:effectStyle>
        <a:effectStyle>
          <a:effectLst>
            <a:outerShdw blurRad="38100" dist="25400" dir="5400000" rotWithShape="0">
              <a:srgbClr val="000000">
                <a:alpha val="45000"/>
              </a:srgbClr>
            </a:outerShdw>
          </a:effectLst>
        </a:effectStyle>
        <a:effectStyle>
          <a:effectLst>
            <a:outerShdw blurRad="88900" dist="38100" dir="5400000" algn="ctr" rotWithShape="0">
              <a:srgbClr val="000000">
                <a:alpha val="65000"/>
              </a:srgbClr>
            </a:outerShdw>
          </a:effectLst>
          <a:scene3d>
            <a:camera prst="orthographicFront">
              <a:rot lat="0" lon="0" rev="0"/>
            </a:camera>
            <a:lightRig rig="threePt" dir="t">
              <a:rot lat="0" lon="0" rev="5400000"/>
            </a:lightRig>
          </a:scene3d>
          <a:sp3d>
            <a:bevelT w="25400" h="38100"/>
          </a:sp3d>
        </a:effectStyle>
      </a:effectStyleLst>
      <a:bgFillStyleLst>
        <a:solidFill>
          <a:schemeClr val="phClr"/>
        </a:solidFill>
        <a:gradFill rotWithShape="1">
          <a:gsLst>
            <a:gs pos="0">
              <a:schemeClr val="phClr">
                <a:tint val="40000"/>
                <a:shade val="100000"/>
                <a:hueMod val="100000"/>
                <a:satMod val="350000"/>
                <a:lumMod val="100000"/>
              </a:schemeClr>
            </a:gs>
            <a:gs pos="92000">
              <a:schemeClr val="phClr">
                <a:shade val="88000"/>
                <a:hueMod val="96000"/>
                <a:satMod val="120000"/>
                <a:lumMod val="74000"/>
              </a:schemeClr>
            </a:gs>
          </a:gsLst>
          <a:path path="circle">
            <a:fillToRect l="50000" t="-80000" r="50000" b="180000"/>
          </a:path>
        </a:gradFill>
        <a:gradFill rotWithShape="1">
          <a:gsLst>
            <a:gs pos="0">
              <a:schemeClr val="phClr">
                <a:tint val="80000"/>
                <a:shade val="100000"/>
                <a:hueMod val="100000"/>
                <a:satMod val="300000"/>
                <a:lumMod val="100000"/>
              </a:schemeClr>
            </a:gs>
            <a:gs pos="100000">
              <a:schemeClr val="phClr">
                <a:shade val="84000"/>
                <a:hueMod val="96000"/>
                <a:satMod val="120000"/>
                <a:lumMod val="80000"/>
              </a:schemeClr>
            </a:gs>
          </a:gsLst>
          <a:path path="circle">
            <a:fillToRect l="50000" t="50000" r="50000" b="50000"/>
          </a:path>
        </a:gradFill>
      </a:bgFillStyleLst>
    </a:fmtScheme>
  </a:themeElements>
  <a:objectDefaults/>
  <a:extraClrSchemeLst>
    <a:extraClrScheme>
      <a:clrScheme name="HWC2018-19_Template_16-9 1">
        <a:dk1>
          <a:srgbClr val="003399"/>
        </a:dk1>
        <a:lt1>
          <a:srgbClr val="FFFFFF"/>
        </a:lt1>
        <a:dk2>
          <a:srgbClr val="000000"/>
        </a:dk2>
        <a:lt2>
          <a:srgbClr val="FFFFFF"/>
        </a:lt2>
        <a:accent1>
          <a:srgbClr val="003399"/>
        </a:accent1>
        <a:accent2>
          <a:srgbClr val="ACC700"/>
        </a:accent2>
        <a:accent3>
          <a:srgbClr val="AAAAAA"/>
        </a:accent3>
        <a:accent4>
          <a:srgbClr val="DADADA"/>
        </a:accent4>
        <a:accent5>
          <a:srgbClr val="AAADCA"/>
        </a:accent5>
        <a:accent6>
          <a:srgbClr val="9BB400"/>
        </a:accent6>
        <a:hlink>
          <a:srgbClr val="003399"/>
        </a:hlink>
        <a:folHlink>
          <a:srgbClr val="B1B3B4"/>
        </a:folHlink>
      </a:clrScheme>
      <a:clrMap bg1="dk2" tx1="lt1" bg2="dk1" tx2="lt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EUOSHA Campaign 2016-16-9.potx" id="{F7474474-7AE0-46FF-A261-8B9A1ECF96C7}" vid="{E01BF529-0D02-40D8-AC94-E487908172DF}"/>
    </a:ext>
  </a:extLst>
</a:theme>
</file>

<file path=ppt/theme/theme2.xml><?xml version="1.0" encoding="utf-8"?>
<a:theme xmlns:a="http://schemas.openxmlformats.org/drawingml/2006/main" name="EUOSHA Campaign 2020 - wide_b">
  <a:themeElements>
    <a:clrScheme name="EU-OSHA Healthy Workplaces Campaign">
      <a:dk1>
        <a:srgbClr val="000000"/>
      </a:dk1>
      <a:lt1>
        <a:srgbClr val="FFFFFF"/>
      </a:lt1>
      <a:dk2>
        <a:srgbClr val="003399"/>
      </a:dk2>
      <a:lt2>
        <a:srgbClr val="FFFFFF"/>
      </a:lt2>
      <a:accent1>
        <a:srgbClr val="003399"/>
      </a:accent1>
      <a:accent2>
        <a:srgbClr val="ACC700"/>
      </a:accent2>
      <a:accent3>
        <a:srgbClr val="B1B3B4"/>
      </a:accent3>
      <a:accent4>
        <a:srgbClr val="E64715"/>
      </a:accent4>
      <a:accent5>
        <a:srgbClr val="58585A"/>
      </a:accent5>
      <a:accent6>
        <a:srgbClr val="DEE999"/>
      </a:accent6>
      <a:hlink>
        <a:srgbClr val="003399"/>
      </a:hlink>
      <a:folHlink>
        <a:srgbClr val="B1B3B4"/>
      </a:folHlink>
    </a:clrScheme>
    <a:fontScheme name="EUOSHA Corporate">
      <a:majorFont>
        <a:latin typeface="Arial"/>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ajorFont>
      <a:minorFont>
        <a:latin typeface="Arial"/>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EUOSHA Corporate">
      <a:fillStyleLst>
        <a:solidFill>
          <a:schemeClr val="phClr"/>
        </a:solidFill>
        <a:gradFill rotWithShape="1">
          <a:gsLst>
            <a:gs pos="0">
              <a:schemeClr val="phClr">
                <a:tint val="50000"/>
                <a:satMod val="300000"/>
                <a:lumMod val="100000"/>
              </a:schemeClr>
            </a:gs>
            <a:gs pos="100000">
              <a:schemeClr val="phClr">
                <a:tint val="90000"/>
              </a:schemeClr>
            </a:gs>
          </a:gsLst>
          <a:lin ang="16200000" scaled="1"/>
        </a:gradFill>
        <a:gradFill rotWithShape="1">
          <a:gsLst>
            <a:gs pos="0">
              <a:schemeClr val="phClr">
                <a:tint val="100000"/>
                <a:shade val="51000"/>
                <a:satMod val="130000"/>
                <a:lumMod val="100000"/>
              </a:schemeClr>
            </a:gs>
            <a:gs pos="100000">
              <a:schemeClr val="phClr">
                <a:shade val="90000"/>
                <a:lumMod val="90000"/>
              </a:schemeClr>
            </a:gs>
          </a:gsLst>
          <a:lin ang="5400000" scaled="0"/>
        </a:gradFill>
      </a:fillStyleLst>
      <a:lnStyleLst>
        <a:ln w="9525" cap="flat" cmpd="sng" algn="ctr">
          <a:solidFill>
            <a:schemeClr val="ph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rotWithShape="0">
              <a:srgbClr val="000000">
                <a:alpha val="75000"/>
              </a:srgbClr>
            </a:outerShdw>
          </a:effectLst>
        </a:effectStyle>
        <a:effectStyle>
          <a:effectLst>
            <a:outerShdw blurRad="38100" dist="25400" dir="5400000" rotWithShape="0">
              <a:srgbClr val="000000">
                <a:alpha val="45000"/>
              </a:srgbClr>
            </a:outerShdw>
          </a:effectLst>
        </a:effectStyle>
        <a:effectStyle>
          <a:effectLst>
            <a:outerShdw blurRad="88900" dist="38100" dir="5400000" algn="ctr" rotWithShape="0">
              <a:srgbClr val="000000">
                <a:alpha val="65000"/>
              </a:srgbClr>
            </a:outerShdw>
          </a:effectLst>
          <a:scene3d>
            <a:camera prst="orthographicFront">
              <a:rot lat="0" lon="0" rev="0"/>
            </a:camera>
            <a:lightRig rig="threePt" dir="t">
              <a:rot lat="0" lon="0" rev="5400000"/>
            </a:lightRig>
          </a:scene3d>
          <a:sp3d>
            <a:bevelT w="25400" h="38100"/>
          </a:sp3d>
        </a:effectStyle>
      </a:effectStyleLst>
      <a:bgFillStyleLst>
        <a:solidFill>
          <a:schemeClr val="phClr"/>
        </a:solidFill>
        <a:gradFill rotWithShape="1">
          <a:gsLst>
            <a:gs pos="0">
              <a:schemeClr val="phClr">
                <a:tint val="40000"/>
                <a:shade val="100000"/>
                <a:hueMod val="100000"/>
                <a:satMod val="350000"/>
                <a:lumMod val="100000"/>
              </a:schemeClr>
            </a:gs>
            <a:gs pos="92000">
              <a:schemeClr val="phClr">
                <a:shade val="88000"/>
                <a:hueMod val="96000"/>
                <a:satMod val="120000"/>
                <a:lumMod val="74000"/>
              </a:schemeClr>
            </a:gs>
          </a:gsLst>
          <a:path path="circle">
            <a:fillToRect l="50000" t="-80000" r="50000" b="180000"/>
          </a:path>
        </a:gradFill>
        <a:gradFill rotWithShape="1">
          <a:gsLst>
            <a:gs pos="0">
              <a:schemeClr val="phClr">
                <a:tint val="80000"/>
                <a:shade val="100000"/>
                <a:hueMod val="100000"/>
                <a:satMod val="300000"/>
                <a:lumMod val="100000"/>
              </a:schemeClr>
            </a:gs>
            <a:gs pos="100000">
              <a:schemeClr val="phClr">
                <a:shade val="84000"/>
                <a:hueMod val="96000"/>
                <a:satMod val="120000"/>
                <a:lumMod val="80000"/>
              </a:schemeClr>
            </a:gs>
          </a:gsLst>
          <a:path path="circle">
            <a:fillToRect l="50000" t="50000" r="50000" b="50000"/>
          </a:path>
        </a:gradFill>
      </a:bgFillStyleLst>
    </a:fmtScheme>
  </a:themeElements>
  <a:objectDefaults/>
  <a:extraClrSchemeLst>
    <a:extraClrScheme>
      <a:clrScheme name="EUOSHA Campaign 2020 - wide_b 1">
        <a:dk1>
          <a:srgbClr val="003399"/>
        </a:dk1>
        <a:lt1>
          <a:srgbClr val="FFFFFF"/>
        </a:lt1>
        <a:dk2>
          <a:srgbClr val="000000"/>
        </a:dk2>
        <a:lt2>
          <a:srgbClr val="FFFFFF"/>
        </a:lt2>
        <a:accent1>
          <a:srgbClr val="003399"/>
        </a:accent1>
        <a:accent2>
          <a:srgbClr val="ACC700"/>
        </a:accent2>
        <a:accent3>
          <a:srgbClr val="AAAAAA"/>
        </a:accent3>
        <a:accent4>
          <a:srgbClr val="DADADA"/>
        </a:accent4>
        <a:accent5>
          <a:srgbClr val="AAADCA"/>
        </a:accent5>
        <a:accent6>
          <a:srgbClr val="9BB400"/>
        </a:accent6>
        <a:hlink>
          <a:srgbClr val="003399"/>
        </a:hlink>
        <a:folHlink>
          <a:srgbClr val="B1B3B4"/>
        </a:folHlink>
      </a:clrScheme>
      <a:clrMap bg1="dk2" tx1="lt1" bg2="dk1" tx2="lt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EUOSHA Campaign 2020 - wide_b" id="{683C7705-B448-4B82-85ED-C4D3ED68A7C1}" vid="{2E393C0B-A3DD-4536-B9BF-FDD80EC07225}"/>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HWC2018-19_Template_16-9.potx</Template>
  <TotalTime>3920</TotalTime>
  <Words>3374</Words>
  <Application>Microsoft Office PowerPoint</Application>
  <PresentationFormat>On-screen Show (16:9)</PresentationFormat>
  <Paragraphs>293</Paragraphs>
  <Slides>15</Slides>
  <Notes>15</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15</vt:i4>
      </vt:variant>
    </vt:vector>
  </HeadingPairs>
  <TitlesOfParts>
    <vt:vector size="23" baseType="lpstr">
      <vt:lpstr>Arial</vt:lpstr>
      <vt:lpstr>Calibri</vt:lpstr>
      <vt:lpstr>Calibri Light</vt:lpstr>
      <vt:lpstr>Courier New</vt:lpstr>
      <vt:lpstr>Myriad Pro</vt:lpstr>
      <vt:lpstr>Wingdings</vt:lpstr>
      <vt:lpstr>HWC2018-19_Template_16-9</vt:lpstr>
      <vt:lpstr>EUOSHA Campaign 2020 - wide_b</vt:lpstr>
      <vt:lpstr>Prevenirea și gestionarea afecțiunilor musculoscheletice de origine profesională</vt:lpstr>
      <vt:lpstr>PowerPoint Presentation</vt:lpstr>
      <vt:lpstr>EU-OSHA, ESENER 2019</vt:lpstr>
      <vt:lpstr>EWCS 2015</vt:lpstr>
      <vt:lpstr>Eurostat, Ancheta asupra forței de muncă 2013</vt:lpstr>
      <vt:lpstr> Părți ale corpului afectate de obicei </vt:lpstr>
      <vt:lpstr>PowerPoint Presentation</vt:lpstr>
      <vt:lpstr>Combaterea afecțiunilor musculoscheletice</vt:lpstr>
      <vt:lpstr>Evaluarea riscurilor</vt:lpstr>
      <vt:lpstr>Domenii de intervenție - Domenii prioritare</vt:lpstr>
      <vt:lpstr>COVID-19: afecțiunile musculoscheletice și telemunca de la domiciliu</vt:lpstr>
      <vt:lpstr>EU-OSHA și partenerii campaniei</vt:lpstr>
      <vt:lpstr>Resursele campaniei</vt:lpstr>
      <vt:lpstr>Cum vă puteți implica</vt:lpstr>
      <vt:lpstr>Vino alături de noi și îți facem sarcina mai ușoară!</vt:lpstr>
    </vt:vector>
  </TitlesOfParts>
  <Manager/>
  <Company>CDT</Company>
  <LinksUpToDate>false</LinksUpToDate>
  <SharedDoc>false</SharedDoc>
  <HyperlinkBase/>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subject/>
  <dc:creator>CDT</dc:creator>
  <cp:keywords/>
  <dc:description/>
  <cp:lastModifiedBy>Administrator</cp:lastModifiedBy>
  <cp:revision>396</cp:revision>
  <cp:lastPrinted>2019-10-04T15:07:06Z</cp:lastPrinted>
  <dcterms:created xsi:type="dcterms:W3CDTF">2015-10-14T15:05:30Z</dcterms:created>
  <dcterms:modified xsi:type="dcterms:W3CDTF">2020-10-10T07:24:11Z</dcterms:modified>
  <cp:category/>
</cp:coreProperties>
</file>