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48" r:id="rId2"/>
    <p:sldMasterId id="2147483649" r:id="rId3"/>
  </p:sldMasterIdLst>
  <p:notesMasterIdLst>
    <p:notesMasterId r:id="rId11"/>
  </p:notesMasterIdLst>
  <p:handoutMasterIdLst>
    <p:handoutMasterId r:id="rId12"/>
  </p:handoutMasterIdLst>
  <p:sldIdLst>
    <p:sldId id="307" r:id="rId4"/>
    <p:sldId id="301" r:id="rId5"/>
    <p:sldId id="299" r:id="rId6"/>
    <p:sldId id="308" r:id="rId7"/>
    <p:sldId id="304" r:id="rId8"/>
    <p:sldId id="309" r:id="rId9"/>
    <p:sldId id="259" r:id="rId10"/>
  </p:sldIdLst>
  <p:sldSz cx="9144000" cy="6858000" type="screen4x3"/>
  <p:notesSz cx="6805613" cy="99441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 Unicode MS" charset="0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4B4E6"/>
    <a:srgbClr val="006491"/>
    <a:srgbClr val="6B6B6B"/>
    <a:srgbClr val="000000"/>
    <a:srgbClr val="AA7100"/>
    <a:srgbClr val="005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99244" autoAdjust="0"/>
  </p:normalViewPr>
  <p:slideViewPr>
    <p:cSldViewPr>
      <p:cViewPr varScale="1">
        <p:scale>
          <a:sx n="113" d="100"/>
          <a:sy n="113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48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F6CD69-F708-6840-939A-7019D1D21B29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59976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smtClean="0"/>
              <a:t>Cliquez pour modifier les styles du texte du masque</a:t>
            </a:r>
          </a:p>
          <a:p>
            <a:pPr lvl="1"/>
            <a:r>
              <a:rPr lang="fr-FR" altLang="en-US" noProof="0" smtClean="0"/>
              <a:t>Deuxième niveau</a:t>
            </a:r>
          </a:p>
          <a:p>
            <a:pPr lvl="2"/>
            <a:r>
              <a:rPr lang="fr-FR" altLang="en-US" noProof="0" smtClean="0"/>
              <a:t>Troisième niveau</a:t>
            </a:r>
          </a:p>
          <a:p>
            <a:pPr lvl="3"/>
            <a:r>
              <a:rPr lang="fr-FR" altLang="en-US" noProof="0" smtClean="0"/>
              <a:t>Quatrième niveau</a:t>
            </a:r>
          </a:p>
          <a:p>
            <a:pPr lvl="4"/>
            <a:r>
              <a:rPr lang="fr-FR" altLang="en-US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7BF7BC-8F6B-C94E-A9E2-2E80BB0F2B4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97455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49B3753B-E4B5-6A4B-A89E-B774D67C59E3}" type="slidenum">
              <a:rPr lang="fr-FR" altLang="en-US" sz="1200"/>
              <a:pPr/>
              <a:t>1</a:t>
            </a:fld>
            <a:endParaRPr lang="fr-FR" alt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ea typeface="Arial Unicode MS" charset="0"/>
                <a:cs typeface="Arial Unicode MS" charset="0"/>
              </a:rPr>
              <a:t>Introduction: explain that what we do – in a nutshell – is to help ambitious SMEs innovate and grow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210780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4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5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F7BC-8F6B-C94E-A9E2-2E80BB0F2B4F}" type="slidenum">
              <a:rPr lang="fr-FR" altLang="en-US" smtClean="0"/>
              <a:pPr/>
              <a:t>6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9526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Arial Unicode MS" charset="0"/>
              <a:cs typeface="Arial Unicode MS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fld id="{F53FF2C7-85C2-504C-A552-69A4BBD30217}" type="slidenum">
              <a:rPr lang="fr-FR" altLang="en-US" sz="1200"/>
              <a:pPr/>
              <a:t>7</a:t>
            </a:fld>
            <a:endParaRPr lang="fr-FR" altLang="en-US" sz="1200"/>
          </a:p>
        </p:txBody>
      </p:sp>
    </p:spTree>
    <p:extLst>
      <p:ext uri="{BB962C8B-B14F-4D97-AF65-F5344CB8AC3E}">
        <p14:creationId xmlns:p14="http://schemas.microsoft.com/office/powerpoint/2010/main" val="182466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04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48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6" name="Rectángulo 25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27" name="Rectángulo 1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2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Step-Visua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ángulo 24"/>
          <p:cNvSpPr>
            <a:spLocks noChangeArrowheads="1"/>
          </p:cNvSpPr>
          <p:nvPr userDrawn="1"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sp>
        <p:nvSpPr>
          <p:cNvPr id="27" name="Rectángulo 26"/>
          <p:cNvSpPr/>
          <p:nvPr userDrawn="1"/>
        </p:nvSpPr>
        <p:spPr bwMode="auto">
          <a:xfrm>
            <a:off x="3348038" y="6021388"/>
            <a:ext cx="2808287" cy="647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endParaRPr lang="es-ES_tradnl" altLang="es-ES_tradnl"/>
          </a:p>
        </p:txBody>
      </p:sp>
      <p:sp>
        <p:nvSpPr>
          <p:cNvPr id="28" name="Rectángulo 19"/>
          <p:cNvSpPr>
            <a:spLocks noChangeArrowheads="1"/>
          </p:cNvSpPr>
          <p:nvPr userDrawn="1"/>
        </p:nvSpPr>
        <p:spPr bwMode="auto">
          <a:xfrm>
            <a:off x="3348038" y="6248400"/>
            <a:ext cx="2808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ctr"/>
            <a:r>
              <a:rPr lang="en-US" altLang="en-US" sz="1200">
                <a:latin typeface="Myriad Pro Light" charset="0"/>
              </a:rPr>
              <a:t>PLACE PARTNER’S LOGO HERE</a:t>
            </a:r>
            <a:endParaRPr lang="fr-FR" altLang="en-US" sz="1200">
              <a:latin typeface="Myriad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2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98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jpeg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ángulo 4"/>
          <p:cNvSpPr>
            <a:spLocks noChangeArrowheads="1"/>
          </p:cNvSpPr>
          <p:nvPr/>
        </p:nvSpPr>
        <p:spPr bwMode="auto">
          <a:xfrm>
            <a:off x="6842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5751537"/>
            <a:ext cx="1114425" cy="11207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5737225"/>
            <a:ext cx="1114425" cy="11207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46" r:id="rId2"/>
    <p:sldLayoutId id="2147484147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49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FA9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B4E6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49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FA9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5805488"/>
            <a:ext cx="222091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ángulo 4"/>
          <p:cNvSpPr>
            <a:spLocks noChangeArrowheads="1"/>
          </p:cNvSpPr>
          <p:nvPr/>
        </p:nvSpPr>
        <p:spPr bwMode="auto">
          <a:xfrm>
            <a:off x="468313" y="6515100"/>
            <a:ext cx="14049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s-ES_tradnl" altLang="es-ES_tradnl" sz="2000" baseline="30000" smtClean="0">
                <a:solidFill>
                  <a:srgbClr val="00567A"/>
                </a:solidFill>
                <a:latin typeface="MyriadPro-Regular" charset="0"/>
              </a:rPr>
              <a:t>een.ec.europa.eu</a:t>
            </a:r>
          </a:p>
        </p:txBody>
      </p:sp>
      <p:pic>
        <p:nvPicPr>
          <p:cNvPr id="6" name="Picture 5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5805264"/>
            <a:ext cx="1114425" cy="112077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emf"/><Relationship Id="rId5" Type="http://schemas.openxmlformats.org/officeDocument/2006/relationships/image" Target="../media/image19.emf"/><Relationship Id="rId6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hyperlink" Target="https://www.facebook.com/Tehimpuls/videos/1138116529628481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4376" y="1052736"/>
            <a:ext cx="3829624" cy="371428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749"/>
            <a:ext cx="9144000" cy="25520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504" y="2780928"/>
            <a:ext cx="59046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PH" b="1" dirty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Enterprise Europe </a:t>
            </a:r>
            <a:r>
              <a:rPr lang="en-PH" b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Network</a:t>
            </a:r>
          </a:p>
          <a:p>
            <a:pPr>
              <a:spcAft>
                <a:spcPts val="0"/>
              </a:spcAft>
            </a:pPr>
            <a:r>
              <a:rPr lang="en-PH" b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PH" b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Common aspects – our experience</a:t>
            </a:r>
          </a:p>
          <a:p>
            <a:pPr>
              <a:spcAft>
                <a:spcPts val="0"/>
              </a:spcAft>
            </a:pP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i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Bianca </a:t>
            </a:r>
            <a:r>
              <a:rPr lang="en-US" i="1" dirty="0" err="1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Tătaru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400" i="1" kern="1200" dirty="0" smtClean="0">
                <a:solidFill>
                  <a:srgbClr val="006491"/>
                </a:solidFill>
                <a:effectLst/>
                <a:latin typeface="Myriad Pro"/>
                <a:ea typeface="Arial Unicode MS"/>
                <a:cs typeface="Myriad Pro"/>
              </a:rPr>
              <a:t>West RDA - Ro-Boost SMEs </a:t>
            </a:r>
            <a:r>
              <a:rPr lang="en-US" i="1" dirty="0" smtClean="0">
                <a:solidFill>
                  <a:srgbClr val="006491"/>
                </a:solidFill>
                <a:latin typeface="Myriad Pro"/>
                <a:ea typeface="Arial Unicode MS"/>
                <a:cs typeface="Myriad Pro"/>
              </a:rPr>
              <a:t>Consortium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PH" sz="2400" i="1" kern="1200" dirty="0" smtClean="0">
                <a:solidFill>
                  <a:srgbClr val="006491"/>
                </a:solidFill>
                <a:effectLst/>
                <a:latin typeface="Myriad Pro"/>
                <a:ea typeface="Arial Unicode MS"/>
                <a:cs typeface="Myriad Pro"/>
              </a:rPr>
              <a:t>EEN national Meeting - June 2017</a:t>
            </a:r>
            <a:endParaRPr lang="en-US" sz="1000" dirty="0">
              <a:effectLst/>
              <a:latin typeface="Times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588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434869" y="5259401"/>
            <a:ext cx="14582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Myriad Pro" charset="0"/>
                <a:cs typeface="Myriad Pro" charset="0"/>
              </a:rPr>
              <a:t>LOCAL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Myriad Pro" charset="0"/>
                <a:cs typeface="Myriad Pro" charset="0"/>
              </a:rPr>
              <a:t>EXPERTS </a:t>
            </a:r>
            <a:endParaRPr lang="en-US" sz="1400" dirty="0">
              <a:solidFill>
                <a:schemeClr val="bg1"/>
              </a:solidFill>
              <a:latin typeface="Myriad Pro" charset="0"/>
              <a:cs typeface="Myriad Pro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60" y="1988840"/>
            <a:ext cx="5292080" cy="263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Wingdings" charset="2"/>
              <a:buChar char="§"/>
            </a:pP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Fields covered: Intelligent </a:t>
            </a:r>
            <a:r>
              <a:rPr lang="ro-RO" sz="1600" b="1" dirty="0" smtClean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transport; </a:t>
            </a: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GPS </a:t>
            </a:r>
            <a:r>
              <a:rPr lang="ro-RO" sz="1600" b="1" dirty="0" smtClean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applications; Production </a:t>
            </a: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of commercial and passenger </a:t>
            </a:r>
            <a:r>
              <a:rPr lang="ro-RO" sz="1600" b="1" dirty="0" smtClean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vehicles; </a:t>
            </a: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Motorsport technologies Supplier chains </a:t>
            </a:r>
            <a:r>
              <a:rPr lang="ro-RO" sz="1600" b="1" dirty="0" smtClean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; "</a:t>
            </a: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Mobility" as a concept</a:t>
            </a:r>
          </a:p>
          <a:p>
            <a:pPr marL="342900" indent="-342900" algn="just">
              <a:lnSpc>
                <a:spcPct val="115000"/>
              </a:lnSpc>
              <a:buFont typeface="Wingdings" charset="2"/>
              <a:buChar char="§"/>
            </a:pP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Members meet twice a year;</a:t>
            </a:r>
          </a:p>
          <a:p>
            <a:pPr marL="342900" indent="-342900" algn="just">
              <a:lnSpc>
                <a:spcPct val="115000"/>
              </a:lnSpc>
              <a:buFont typeface="Wingdings" charset="2"/>
              <a:buChar char="§"/>
            </a:pPr>
            <a:r>
              <a:rPr lang="ro-RO" sz="1600" b="1" dirty="0">
                <a:solidFill>
                  <a:srgbClr val="006491"/>
                </a:solidFill>
                <a:latin typeface="Myriad Pro"/>
                <a:ea typeface="Calibri" charset="0"/>
                <a:cs typeface="Myriad Pro"/>
              </a:rPr>
              <a:t>The agenda usually includes organizing events (brokerage), building business partnerships between customers from different countries, partnerships in EC-funded projects, etc.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3528" y="1268760"/>
            <a:ext cx="864096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ro-RO" sz="2800" dirty="0" smtClean="0">
                <a:latin typeface="Calibri" charset="0"/>
                <a:ea typeface="ＭＳ Ｐゴシック" charset="0"/>
              </a:rPr>
              <a:t> Automotive Sector Group</a:t>
            </a:r>
            <a:endParaRPr lang="en-GB" sz="2800" dirty="0">
              <a:solidFill>
                <a:srgbClr val="64B4E6"/>
              </a:solidFill>
              <a:latin typeface="Arial" charset="0"/>
              <a:ea typeface="ＭＳ Ｐゴシック" charset="0"/>
            </a:endParaRPr>
          </a:p>
        </p:txBody>
      </p:sp>
      <p:graphicFrame>
        <p:nvGraphicFramePr>
          <p:cNvPr id="20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318553"/>
              </p:ext>
            </p:extLst>
          </p:nvPr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|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June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2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4168" y="4221088"/>
            <a:ext cx="2808312" cy="10556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1628800"/>
            <a:ext cx="2687813" cy="201586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869160"/>
            <a:ext cx="4320480" cy="89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9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76" y="1988840"/>
            <a:ext cx="74302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2000" b="1" dirty="0" smtClean="0">
                <a:solidFill>
                  <a:srgbClr val="006491"/>
                </a:solidFill>
                <a:latin typeface="Myriad Pro"/>
                <a:cs typeface="Myriad Pro"/>
              </a:rPr>
              <a:t>1577 </a:t>
            </a:r>
            <a:r>
              <a:rPr lang="en-GB" sz="2000" b="1" dirty="0">
                <a:solidFill>
                  <a:srgbClr val="006491"/>
                </a:solidFill>
                <a:latin typeface="Myriad Pro"/>
                <a:cs typeface="Myriad Pro"/>
              </a:rPr>
              <a:t>unique clients</a:t>
            </a:r>
            <a:r>
              <a:rPr lang="en-GB" sz="2000" dirty="0">
                <a:solidFill>
                  <a:srgbClr val="006491"/>
                </a:solidFill>
                <a:latin typeface="Myriad Pro"/>
                <a:cs typeface="Myriad Pro"/>
              </a:rPr>
              <a:t> were reached in </a:t>
            </a: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2015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 </a:t>
            </a:r>
            <a:r>
              <a:rPr lang="en-GB" sz="2000" b="1" dirty="0" smtClean="0">
                <a:solidFill>
                  <a:srgbClr val="006491"/>
                </a:solidFill>
                <a:latin typeface="Myriad Pro"/>
                <a:cs typeface="Myriad Pro"/>
              </a:rPr>
              <a:t>926 </a:t>
            </a:r>
            <a:r>
              <a:rPr lang="en-GB" sz="2000" dirty="0">
                <a:solidFill>
                  <a:srgbClr val="006491"/>
                </a:solidFill>
                <a:latin typeface="Myriad Pro"/>
                <a:cs typeface="Myriad Pro"/>
              </a:rPr>
              <a:t>in 2016 via electronic alerts, newsletters, and </a:t>
            </a: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invitations</a:t>
            </a:r>
            <a:endParaRPr lang="en-GB" sz="2000" dirty="0">
              <a:solidFill>
                <a:srgbClr val="006491"/>
              </a:solidFill>
              <a:latin typeface="Myriad Pro"/>
              <a:cs typeface="Myriad Pro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2000" b="1" dirty="0" smtClean="0">
                <a:solidFill>
                  <a:srgbClr val="006491"/>
                </a:solidFill>
                <a:latin typeface="Myriad Pro"/>
                <a:cs typeface="Myriad Pro"/>
              </a:rPr>
              <a:t>8.659</a:t>
            </a: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 </a:t>
            </a:r>
            <a:r>
              <a:rPr lang="en-GB" sz="2000" dirty="0">
                <a:solidFill>
                  <a:srgbClr val="006491"/>
                </a:solidFill>
                <a:latin typeface="Myriad Pro"/>
                <a:cs typeface="Myriad Pro"/>
              </a:rPr>
              <a:t>recipients were reached via social media in 2016, amounting to </a:t>
            </a:r>
            <a:endParaRPr lang="en-GB" sz="2000" dirty="0" smtClean="0">
              <a:solidFill>
                <a:srgbClr val="006491"/>
              </a:solidFill>
              <a:latin typeface="Myriad Pro"/>
              <a:cs typeface="Myriad Pro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2000" b="1" dirty="0" smtClean="0">
                <a:solidFill>
                  <a:srgbClr val="006491"/>
                </a:solidFill>
                <a:latin typeface="Myriad Pro"/>
                <a:cs typeface="Myriad Pro"/>
              </a:rPr>
              <a:t>16.686 </a:t>
            </a:r>
            <a:r>
              <a:rPr lang="en-GB" sz="2000" b="1" dirty="0">
                <a:solidFill>
                  <a:srgbClr val="006491"/>
                </a:solidFill>
                <a:latin typeface="Myriad Pro"/>
                <a:cs typeface="Myriad Pro"/>
              </a:rPr>
              <a:t>reach-out</a:t>
            </a:r>
            <a:r>
              <a:rPr lang="en-GB" sz="2000" dirty="0">
                <a:solidFill>
                  <a:srgbClr val="006491"/>
                </a:solidFill>
                <a:latin typeface="Myriad Pro"/>
                <a:cs typeface="Myriad Pro"/>
              </a:rPr>
              <a:t> in the 2015-2016 </a:t>
            </a: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period</a:t>
            </a:r>
            <a:endParaRPr lang="en-US" sz="2000" dirty="0">
              <a:solidFill>
                <a:srgbClr val="006491"/>
              </a:solidFill>
              <a:latin typeface="Myriad Pro"/>
              <a:cs typeface="Myriad Pro"/>
            </a:endParaRP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The Consortium’s website was launched successfully in the beginning of 2016, numbering </a:t>
            </a:r>
            <a:r>
              <a:rPr lang="en-GB" sz="2000" b="1" dirty="0" smtClean="0">
                <a:solidFill>
                  <a:srgbClr val="006491"/>
                </a:solidFill>
                <a:latin typeface="Myriad Pro"/>
                <a:cs typeface="Myriad Pro"/>
              </a:rPr>
              <a:t>18.941 unique visitors</a:t>
            </a:r>
            <a:r>
              <a:rPr lang="en-GB" sz="2000" dirty="0" smtClean="0">
                <a:solidFill>
                  <a:srgbClr val="006491"/>
                </a:solidFill>
                <a:latin typeface="Myriad Pro"/>
                <a:cs typeface="Myriad Pro"/>
              </a:rPr>
              <a:t> by end of the year</a:t>
            </a:r>
            <a:endParaRPr lang="en-US" sz="2000" dirty="0" smtClean="0">
              <a:solidFill>
                <a:srgbClr val="006491"/>
              </a:solidFill>
              <a:latin typeface="Myriad Pro"/>
              <a:cs typeface="Myriad Pro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79512" y="1340768"/>
            <a:ext cx="9144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ro-RO" sz="2400" dirty="0" smtClean="0">
                <a:latin typeface="Myriad Pro"/>
                <a:ea typeface="ＭＳ Ｐゴシック" charset="0"/>
                <a:cs typeface="Myriad Pro"/>
              </a:rPr>
              <a:t>Communication Facts &amp; figures 2015 -2016</a:t>
            </a:r>
            <a:endParaRPr lang="en-GB" sz="2400" dirty="0">
              <a:latin typeface="Myriad Pro"/>
              <a:ea typeface="ＭＳ Ｐゴシック" charset="0"/>
              <a:cs typeface="Myriad Pro"/>
            </a:endParaRPr>
          </a:p>
        </p:txBody>
      </p:sp>
      <p:graphicFrame>
        <p:nvGraphicFramePr>
          <p:cNvPr id="2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06311"/>
              </p:ext>
            </p:extLst>
          </p:nvPr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 I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June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3</a:t>
                      </a:r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1340768"/>
            <a:ext cx="1235720" cy="123572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0" y="3140968"/>
            <a:ext cx="787662" cy="7951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52320" y="4293096"/>
            <a:ext cx="894867" cy="125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3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44824"/>
            <a:ext cx="4608512" cy="4431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Increase visibility of the network </a:t>
            </a:r>
            <a:r>
              <a:rPr lang="en-GB" sz="1400" b="1" dirty="0" smtClean="0">
                <a:solidFill>
                  <a:srgbClr val="006491"/>
                </a:solidFill>
                <a:latin typeface="Myriad Pro"/>
                <a:cs typeface="Myriad Pro"/>
              </a:rPr>
              <a:t>through  </a:t>
            </a: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continuous promotion </a:t>
            </a:r>
            <a:r>
              <a:rPr lang="en-GB" sz="1400" b="1" dirty="0" smtClean="0">
                <a:solidFill>
                  <a:srgbClr val="006491"/>
                </a:solidFill>
                <a:latin typeface="Myriad Pro"/>
                <a:cs typeface="Myriad Pro"/>
              </a:rPr>
              <a:t>(</a:t>
            </a: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media relationships, organize events for information and </a:t>
            </a:r>
            <a:r>
              <a:rPr lang="en-GB" sz="1400" b="1" dirty="0" smtClean="0">
                <a:solidFill>
                  <a:srgbClr val="006491"/>
                </a:solidFill>
                <a:latin typeface="Myriad Pro"/>
                <a:cs typeface="Myriad Pro"/>
              </a:rPr>
              <a:t>dissemination, social media)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1400" b="1" dirty="0" smtClean="0">
                <a:solidFill>
                  <a:srgbClr val="006491"/>
                </a:solidFill>
                <a:latin typeface="Myriad Pro"/>
                <a:cs typeface="Myriad Pro"/>
              </a:rPr>
              <a:t>Build </a:t>
            </a: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a strong identity and commitment for the consortium, host organisations and partner regions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Raise awareness towards results, impact, opportunities and success stories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Establish and consolidate collaboration with local stakeholders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Ensure to “reach people who matter”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charset="2"/>
              <a:buChar char="ü"/>
              <a:defRPr/>
            </a:pPr>
            <a:r>
              <a:rPr lang="en-GB" sz="1400" b="1" dirty="0" smtClean="0">
                <a:solidFill>
                  <a:srgbClr val="006491"/>
                </a:solidFill>
                <a:latin typeface="Myriad Pro"/>
                <a:cs typeface="Myriad Pro"/>
              </a:rPr>
              <a:t>Promote the key </a:t>
            </a:r>
            <a:r>
              <a:rPr lang="en-GB" sz="1400" b="1" dirty="0">
                <a:solidFill>
                  <a:srgbClr val="006491"/>
                </a:solidFill>
                <a:latin typeface="Myriad Pro"/>
                <a:cs typeface="Myriad Pro"/>
              </a:rPr>
              <a:t>messages in all communication activities 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51520" y="1268760"/>
            <a:ext cx="9144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ro-RO" sz="2400" dirty="0" smtClean="0">
                <a:latin typeface="Myriad Pro"/>
                <a:ea typeface="ＭＳ Ｐゴシック" charset="0"/>
                <a:cs typeface="Myriad Pro"/>
              </a:rPr>
              <a:t>Communication Plan 2017 - 2018</a:t>
            </a:r>
            <a:endParaRPr lang="en-GB" sz="2400" dirty="0">
              <a:latin typeface="Myriad Pro"/>
              <a:ea typeface="ＭＳ Ｐゴシック" charset="0"/>
              <a:cs typeface="Myriad Pro"/>
            </a:endParaRPr>
          </a:p>
        </p:txBody>
      </p:sp>
      <p:graphicFrame>
        <p:nvGraphicFramePr>
          <p:cNvPr id="2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192016"/>
              </p:ext>
            </p:extLst>
          </p:nvPr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 I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June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4</a:t>
                      </a:r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844824"/>
            <a:ext cx="931044" cy="9310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1916832"/>
            <a:ext cx="1048393" cy="85050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4628103" cy="1965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45818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179512" y="1700808"/>
            <a:ext cx="8784976" cy="936104"/>
          </a:xfrm>
          <a:prstGeom prst="rect">
            <a:avLst/>
          </a:prstGeom>
          <a:solidFill>
            <a:srgbClr val="0064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96175"/>
              </p:ext>
            </p:extLst>
          </p:nvPr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|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June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5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3429000"/>
            <a:ext cx="8856984" cy="153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ro-RO" sz="2000" b="1" dirty="0">
              <a:solidFill>
                <a:srgbClr val="FF6600"/>
              </a:solidFill>
              <a:latin typeface="Calibri " charset="0"/>
              <a:ea typeface="Calibri" charset="0"/>
            </a:endParaRPr>
          </a:p>
          <a:p>
            <a:pPr marL="342900" indent="-342900" algn="just">
              <a:lnSpc>
                <a:spcPct val="115000"/>
              </a:lnSpc>
              <a:buBlip>
                <a:blip r:embed="rId3"/>
              </a:buBlip>
            </a:pPr>
            <a:r>
              <a:rPr lang="ro-RO" sz="2200" b="1" dirty="0" smtClean="0">
                <a:solidFill>
                  <a:srgbClr val="FF6600"/>
                </a:solidFill>
                <a:latin typeface="Calibri " charset="0"/>
                <a:ea typeface="Calibri" charset="0"/>
              </a:rPr>
              <a:t> </a:t>
            </a:r>
            <a:r>
              <a:rPr lang="ro-RO" sz="2000" b="1" dirty="0" smtClean="0">
                <a:solidFill>
                  <a:srgbClr val="FF6600"/>
                </a:solidFill>
                <a:latin typeface="Calibri " charset="0"/>
                <a:ea typeface="Calibri" charset="0"/>
              </a:rPr>
              <a:t>July 2017 </a:t>
            </a:r>
            <a:r>
              <a:rPr lang="ro-RO" sz="2000" b="1" dirty="0" smtClean="0">
                <a:solidFill>
                  <a:srgbClr val="006491"/>
                </a:solidFill>
                <a:latin typeface="Calibri " charset="0"/>
                <a:ea typeface="Calibri" charset="0"/>
              </a:rPr>
              <a:t>- Enterprise </a:t>
            </a:r>
            <a:r>
              <a:rPr lang="ro-RO" sz="2000" b="1" dirty="0">
                <a:solidFill>
                  <a:srgbClr val="006491"/>
                </a:solidFill>
                <a:latin typeface="Calibri " charset="0"/>
                <a:ea typeface="Calibri" charset="0"/>
              </a:rPr>
              <a:t>Europe </a:t>
            </a:r>
            <a:r>
              <a:rPr lang="ro-RO" sz="2000" b="1" dirty="0" smtClean="0">
                <a:solidFill>
                  <a:srgbClr val="006491"/>
                </a:solidFill>
                <a:latin typeface="Calibri " charset="0"/>
                <a:ea typeface="Calibri" charset="0"/>
              </a:rPr>
              <a:t>Network Caravan in West Region</a:t>
            </a:r>
          </a:p>
          <a:p>
            <a:pPr algn="just">
              <a:lnSpc>
                <a:spcPct val="115000"/>
              </a:lnSpc>
            </a:pPr>
            <a:endParaRPr lang="ro-RO" sz="2000" b="1" dirty="0">
              <a:solidFill>
                <a:srgbClr val="006491"/>
              </a:solidFill>
              <a:latin typeface="Calibri " charset="0"/>
              <a:ea typeface="Calibri" charset="0"/>
            </a:endParaRPr>
          </a:p>
          <a:p>
            <a:pPr marL="342900" indent="-342900" algn="just">
              <a:lnSpc>
                <a:spcPct val="115000"/>
              </a:lnSpc>
              <a:buFontTx/>
              <a:buBlip>
                <a:blip r:embed="rId3"/>
              </a:buBlip>
            </a:pPr>
            <a:r>
              <a:rPr lang="ro-RO" sz="2000" b="1" dirty="0" smtClean="0">
                <a:solidFill>
                  <a:srgbClr val="FF6600"/>
                </a:solidFill>
                <a:latin typeface="Calibri " charset="0"/>
                <a:ea typeface="Calibri" charset="0"/>
              </a:rPr>
              <a:t>November 8, 2017 </a:t>
            </a:r>
            <a:r>
              <a:rPr lang="ro-RO" sz="2000" b="1" dirty="0" smtClean="0">
                <a:solidFill>
                  <a:srgbClr val="006491"/>
                </a:solidFill>
                <a:latin typeface="Calibri " charset="0"/>
                <a:ea typeface="Calibri" charset="0"/>
              </a:rPr>
              <a:t>– Regional Innovation Fair &amp; Innomatch 2017 </a:t>
            </a:r>
            <a:endParaRPr lang="ro-RO" sz="2000" b="1" dirty="0">
              <a:solidFill>
                <a:srgbClr val="006491"/>
              </a:solidFill>
              <a:latin typeface="Calibri " charset="0"/>
              <a:ea typeface="Calibri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4668" y="1884261"/>
            <a:ext cx="9144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ro-RO" sz="2400" dirty="0" smtClean="0">
                <a:solidFill>
                  <a:schemeClr val="bg1"/>
                </a:solidFill>
                <a:latin typeface="Myriad Pro"/>
                <a:ea typeface="ＭＳ Ｐゴシック" charset="0"/>
                <a:cs typeface="Myriad Pro"/>
              </a:rPr>
              <a:t>Upcomming events 2017</a:t>
            </a:r>
            <a:endParaRPr lang="en-GB" sz="2400" dirty="0">
              <a:solidFill>
                <a:schemeClr val="bg1"/>
              </a:solidFill>
              <a:latin typeface="Myriad Pro"/>
              <a:ea typeface="ＭＳ Ｐゴシック" charset="0"/>
              <a:cs typeface="Myriad Pro"/>
            </a:endParaRPr>
          </a:p>
        </p:txBody>
      </p: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4067944" y="1772816"/>
            <a:ext cx="792088" cy="814264"/>
            <a:chOff x="720000" y="3284984"/>
            <a:chExt cx="1029556" cy="1029556"/>
          </a:xfrm>
        </p:grpSpPr>
        <p:sp>
          <p:nvSpPr>
            <p:cNvPr id="9" name="Oval 51"/>
            <p:cNvSpPr>
              <a:spLocks noChangeArrowheads="1"/>
            </p:cNvSpPr>
            <p:nvPr/>
          </p:nvSpPr>
          <p:spPr bwMode="auto">
            <a:xfrm>
              <a:off x="720000" y="3284984"/>
              <a:ext cx="1029556" cy="1029556"/>
            </a:xfrm>
            <a:prstGeom prst="ellipse">
              <a:avLst/>
            </a:prstGeom>
            <a:noFill/>
            <a:ln w="63500">
              <a:solidFill>
                <a:srgbClr val="64B4E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172" y="3638745"/>
              <a:ext cx="737213" cy="41721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59"/>
          <p:cNvGrpSpPr>
            <a:grpSpLocks/>
          </p:cNvGrpSpPr>
          <p:nvPr/>
        </p:nvGrpSpPr>
        <p:grpSpPr bwMode="auto">
          <a:xfrm>
            <a:off x="5436096" y="1772816"/>
            <a:ext cx="864096" cy="814264"/>
            <a:chOff x="5363232" y="3232899"/>
            <a:chExt cx="1029556" cy="1029556"/>
          </a:xfrm>
        </p:grpSpPr>
        <p:sp>
          <p:nvSpPr>
            <p:cNvPr id="13" name="Oval 54"/>
            <p:cNvSpPr>
              <a:spLocks noChangeArrowheads="1"/>
            </p:cNvSpPr>
            <p:nvPr/>
          </p:nvSpPr>
          <p:spPr bwMode="auto">
            <a:xfrm>
              <a:off x="5363232" y="3232899"/>
              <a:ext cx="1029556" cy="1029556"/>
            </a:xfrm>
            <a:prstGeom prst="ellipse">
              <a:avLst/>
            </a:prstGeom>
            <a:noFill/>
            <a:ln w="63500">
              <a:solidFill>
                <a:srgbClr val="64B4E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5042" y="3515273"/>
              <a:ext cx="731318" cy="43149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6804248" y="1772816"/>
            <a:ext cx="812676" cy="822772"/>
            <a:chOff x="6910976" y="3241997"/>
            <a:chExt cx="1029556" cy="1029556"/>
          </a:xfrm>
        </p:grpSpPr>
        <p:sp>
          <p:nvSpPr>
            <p:cNvPr id="16" name="Oval 55"/>
            <p:cNvSpPr>
              <a:spLocks noChangeArrowheads="1"/>
            </p:cNvSpPr>
            <p:nvPr/>
          </p:nvSpPr>
          <p:spPr bwMode="auto">
            <a:xfrm>
              <a:off x="6910976" y="3241997"/>
              <a:ext cx="1029556" cy="1029556"/>
            </a:xfrm>
            <a:prstGeom prst="ellipse">
              <a:avLst/>
            </a:prstGeom>
            <a:noFill/>
            <a:ln w="63500">
              <a:solidFill>
                <a:srgbClr val="64B4E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7711" y="3500576"/>
              <a:ext cx="556087" cy="61551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srgbClr val="000000">
                  <a:alpha val="2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659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2276872"/>
            <a:ext cx="6840760" cy="33396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9552" y="1484784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6491"/>
                </a:solidFill>
                <a:latin typeface="Myriad Pro"/>
                <a:cs typeface="Myriad Pro"/>
                <a:hlinkClick r:id="rId4"/>
              </a:rPr>
              <a:t>https://www.facebook.com/Tehimpuls/videos/1138116529628481/</a:t>
            </a:r>
            <a:endParaRPr lang="en-US" sz="2000" b="1" dirty="0">
              <a:solidFill>
                <a:srgbClr val="006491"/>
              </a:solidFill>
              <a:latin typeface="Myriad Pro"/>
              <a:cs typeface="Myriad Pro"/>
            </a:endParaRPr>
          </a:p>
        </p:txBody>
      </p:sp>
      <p:graphicFrame>
        <p:nvGraphicFramePr>
          <p:cNvPr id="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39441"/>
              </p:ext>
            </p:extLst>
          </p:nvPr>
        </p:nvGraphicFramePr>
        <p:xfrm>
          <a:off x="685800" y="396875"/>
          <a:ext cx="5562600" cy="263525"/>
        </p:xfrm>
        <a:graphic>
          <a:graphicData uri="http://schemas.openxmlformats.org/drawingml/2006/table">
            <a:tbl>
              <a:tblPr/>
              <a:tblGrid>
                <a:gridCol w="5562600"/>
              </a:tblGrid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64B4E6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491"/>
                        </a:buClr>
                        <a:buFont typeface="Times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 Unicode MS" charset="0"/>
                          <a:cs typeface="Arial Unicode MS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Enterprise Europe Network –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servicii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de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suport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pentru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afaceri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</a:t>
                      </a:r>
                      <a:r>
                        <a:rPr kumimoji="0" lang="en-US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| 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21 </a:t>
                      </a:r>
                      <a:r>
                        <a:rPr kumimoji="0" lang="fr-F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Iunie</a:t>
                      </a:r>
                      <a:r>
                        <a:rPr kumimoji="0" lang="fr-F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t> 2017 | </a:t>
                      </a:r>
                      <a:fld id="{333BE222-73B0-A141-948C-C1C12DA1963A}" type="slidenum">
                        <a:rPr kumimoji="0" lang="fr-F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logger Sans" charset="0"/>
                          <a:ea typeface="Arial Unicode MS" charset="0"/>
                          <a:cs typeface="Arial Unicode MS" charset="0"/>
                        </a:rPr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t>6</a:t>
                      </a:fld>
                      <a:endParaRPr kumimoji="0" lang="fr-F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logger Sans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93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684213" y="1412875"/>
            <a:ext cx="597602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Consorțiul</a:t>
            </a:r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Ro-Boost SMEs</a:t>
            </a:r>
          </a:p>
          <a:p>
            <a:r>
              <a:rPr lang="en-US" altLang="en-US" dirty="0" smtClean="0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West Regional Development </a:t>
            </a:r>
            <a:r>
              <a:rPr lang="en-US" altLang="en-US" dirty="0" err="1" smtClean="0">
                <a:solidFill>
                  <a:srgbClr val="64B4E6"/>
                </a:solidFill>
                <a:latin typeface="Myriad Pro Light" charset="0"/>
                <a:ea typeface="Myriad Pro Light" charset="0"/>
                <a:cs typeface="Myriad Pro Light" charset="0"/>
              </a:rPr>
              <a:t>Agnecy</a:t>
            </a:r>
            <a:endParaRPr lang="en-US" altLang="en-US" dirty="0">
              <a:solidFill>
                <a:srgbClr val="64B4E6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r>
              <a:rPr lang="en-US" altLang="en-US" dirty="0" err="1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Proclamatia</a:t>
            </a:r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de la </a:t>
            </a:r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Timisoara no. 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5</a:t>
            </a:r>
          </a:p>
          <a:p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Timisoara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, 300054, </a:t>
            </a:r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Romania</a:t>
            </a:r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,</a:t>
            </a:r>
          </a:p>
          <a:p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Tel: +40 256 491 981, Fax: +40 256 491 923</a:t>
            </a:r>
          </a:p>
          <a:p>
            <a:r>
              <a:rPr lang="en-US" altLang="en-US" dirty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Email: </a:t>
            </a:r>
            <a:r>
              <a:rPr lang="en-US" altLang="en-US" dirty="0" err="1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office-een@adrvest.ro</a:t>
            </a:r>
            <a:endParaRPr lang="en-US" altLang="en-US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endParaRPr lang="en-US" altLang="en-US" dirty="0" smtClean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endParaRPr lang="en-US" altLang="en-US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endParaRPr lang="en-US" altLang="en-US" dirty="0" smtClean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r>
              <a:rPr lang="en-US" altLang="en-US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Visit</a:t>
            </a:r>
            <a:endParaRPr lang="en-US" altLang="en-US" dirty="0" smtClean="0">
              <a:solidFill>
                <a:schemeClr val="accent1">
                  <a:lumMod val="75000"/>
                </a:schemeClr>
              </a:solidFill>
              <a:latin typeface="Myriad Pro Light" charset="0"/>
              <a:ea typeface="Myriad Pro Light" charset="0"/>
              <a:cs typeface="Myriad Pro Light" charset="0"/>
            </a:endParaRPr>
          </a:p>
          <a:p>
            <a:r>
              <a:rPr lang="en-IE" altLang="en-US" sz="200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to find the Network near you</a:t>
            </a:r>
            <a:endParaRPr lang="en-US" altLang="en-US" sz="2000" dirty="0">
              <a:solidFill>
                <a:schemeClr val="bg1"/>
              </a:solidFill>
              <a:latin typeface="Myriad Pro Light" charset="0"/>
              <a:ea typeface="Myriad Pro Light" charset="0"/>
              <a:cs typeface="Myriad Pro Light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4213" y="557213"/>
            <a:ext cx="7772400" cy="554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49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FA9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fr-FR" altLang="en-US" b="0" kern="0" dirty="0" smtClean="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rPr>
              <a:t>Contact</a:t>
            </a:r>
          </a:p>
        </p:txBody>
      </p:sp>
      <p:sp>
        <p:nvSpPr>
          <p:cNvPr id="72707" name="Rectangle 1"/>
          <p:cNvSpPr>
            <a:spLocks noChangeArrowheads="1"/>
          </p:cNvSpPr>
          <p:nvPr/>
        </p:nvSpPr>
        <p:spPr bwMode="auto">
          <a:xfrm>
            <a:off x="4756150" y="2627313"/>
            <a:ext cx="3344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altLang="en-US">
                <a:solidFill>
                  <a:srgbClr val="006491"/>
                </a:solidFill>
              </a:rPr>
              <a:t>Follow us 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465313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64B4E6"/>
                </a:solidFill>
                <a:latin typeface="Myriad Pro"/>
                <a:cs typeface="Myriad Pro"/>
              </a:rPr>
              <a:t>www.eenroboost.ro</a:t>
            </a:r>
            <a:endParaRPr lang="en-US" b="1" dirty="0">
              <a:solidFill>
                <a:srgbClr val="64B4E6"/>
              </a:solidFill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ASME_Powerpoint templat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EASME_Powerpoint" id="{5EA34C03-7F97-384C-90AC-28D4F1D12847}" vid="{5790E42D-15F9-EA4D-80DA-10B6C0AE3DEA}"/>
    </a:ext>
  </a:extLst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EASME_Powerpoint" id="{5EA34C03-7F97-384C-90AC-28D4F1D12847}" vid="{AC2C1918-5133-574E-B0B3-859EC5CE1B74}"/>
    </a:ext>
  </a:extLst>
</a:theme>
</file>

<file path=ppt/theme/theme3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4B4E6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EASME_Powerpoint" id="{5EA34C03-7F97-384C-90AC-28D4F1D12847}" vid="{A77D1274-C1D9-C84F-A7C0-9CA40043D0C3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EASME_Powerpoint template.potx</Template>
  <TotalTime>564</TotalTime>
  <Words>406</Words>
  <Application>Microsoft Macintosh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EASME_Powerpoint template</vt:lpstr>
      <vt:lpstr>Nouvelle présentation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Bianca Tataru</cp:lastModifiedBy>
  <cp:revision>59</cp:revision>
  <cp:lastPrinted>2016-02-22T15:26:33Z</cp:lastPrinted>
  <dcterms:created xsi:type="dcterms:W3CDTF">2016-05-04T08:31:36Z</dcterms:created>
  <dcterms:modified xsi:type="dcterms:W3CDTF">2017-06-23T10:44:51Z</dcterms:modified>
</cp:coreProperties>
</file>