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3" r:id="rId2"/>
    <p:sldMasterId id="2147483660" r:id="rId3"/>
  </p:sldMasterIdLst>
  <p:sldIdLst>
    <p:sldId id="278" r:id="rId4"/>
    <p:sldId id="277" r:id="rId5"/>
    <p:sldId id="279" r:id="rId6"/>
    <p:sldId id="280" r:id="rId7"/>
    <p:sldId id="284" r:id="rId8"/>
    <p:sldId id="285" r:id="rId9"/>
    <p:sldId id="282" r:id="rId10"/>
    <p:sldId id="261" r:id="rId11"/>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30"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F40FFD-FD63-4B15-96F2-97A3D3AECAE4}" type="datetimeFigureOut">
              <a:rPr lang="en-US" smtClean="0"/>
              <a:t>6/23/2017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77C78C-3AE7-4400-AAEB-DA913FB2289F}" type="slidenum">
              <a:rPr lang="en-US" smtClean="0"/>
              <a:t>‹#›</a:t>
            </a:fld>
            <a:endParaRPr lang="en-US"/>
          </a:p>
        </p:txBody>
      </p:sp>
    </p:spTree>
    <p:extLst>
      <p:ext uri="{BB962C8B-B14F-4D97-AF65-F5344CB8AC3E}">
        <p14:creationId xmlns:p14="http://schemas.microsoft.com/office/powerpoint/2010/main" val="19710914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F40FFD-FD63-4B15-96F2-97A3D3AECAE4}" type="datetimeFigureOut">
              <a:rPr lang="en-US" smtClean="0"/>
              <a:t>6/23/2017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77C78C-3AE7-4400-AAEB-DA913FB2289F}" type="slidenum">
              <a:rPr lang="en-US" smtClean="0"/>
              <a:t>‹#›</a:t>
            </a:fld>
            <a:endParaRPr lang="en-US"/>
          </a:p>
        </p:txBody>
      </p:sp>
    </p:spTree>
    <p:extLst>
      <p:ext uri="{BB962C8B-B14F-4D97-AF65-F5344CB8AC3E}">
        <p14:creationId xmlns:p14="http://schemas.microsoft.com/office/powerpoint/2010/main" val="40537175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F40FFD-FD63-4B15-96F2-97A3D3AECAE4}" type="datetimeFigureOut">
              <a:rPr lang="en-US" smtClean="0"/>
              <a:t>6/23/2017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77C78C-3AE7-4400-AAEB-DA913FB2289F}" type="slidenum">
              <a:rPr lang="en-US" smtClean="0"/>
              <a:t>‹#›</a:t>
            </a:fld>
            <a:endParaRPr lang="en-US"/>
          </a:p>
        </p:txBody>
      </p:sp>
    </p:spTree>
    <p:extLst>
      <p:ext uri="{BB962C8B-B14F-4D97-AF65-F5344CB8AC3E}">
        <p14:creationId xmlns:p14="http://schemas.microsoft.com/office/powerpoint/2010/main" val="4255561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F40FFD-FD63-4B15-96F2-97A3D3AECAE4}" type="datetimeFigureOut">
              <a:rPr lang="en-US" smtClean="0"/>
              <a:t>6/23/2017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77C78C-3AE7-4400-AAEB-DA913FB2289F}" type="slidenum">
              <a:rPr lang="en-US" smtClean="0"/>
              <a:t>‹#›</a:t>
            </a:fld>
            <a:endParaRPr lang="en-US"/>
          </a:p>
        </p:txBody>
      </p:sp>
    </p:spTree>
    <p:extLst>
      <p:ext uri="{BB962C8B-B14F-4D97-AF65-F5344CB8AC3E}">
        <p14:creationId xmlns:p14="http://schemas.microsoft.com/office/powerpoint/2010/main" val="17735068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F40FFD-FD63-4B15-96F2-97A3D3AECAE4}" type="datetimeFigureOut">
              <a:rPr lang="en-US" smtClean="0"/>
              <a:t>6/23/2017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77C78C-3AE7-4400-AAEB-DA913FB2289F}" type="slidenum">
              <a:rPr lang="en-US" smtClean="0"/>
              <a:t>‹#›</a:t>
            </a:fld>
            <a:endParaRPr lang="en-US"/>
          </a:p>
        </p:txBody>
      </p:sp>
    </p:spTree>
    <p:extLst>
      <p:ext uri="{BB962C8B-B14F-4D97-AF65-F5344CB8AC3E}">
        <p14:creationId xmlns:p14="http://schemas.microsoft.com/office/powerpoint/2010/main" val="21663987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F40FFD-FD63-4B15-96F2-97A3D3AECAE4}" type="datetimeFigureOut">
              <a:rPr lang="en-US" smtClean="0"/>
              <a:t>6/23/2017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77C78C-3AE7-4400-AAEB-DA913FB2289F}" type="slidenum">
              <a:rPr lang="en-US" smtClean="0"/>
              <a:t>‹#›</a:t>
            </a:fld>
            <a:endParaRPr lang="en-US"/>
          </a:p>
        </p:txBody>
      </p:sp>
    </p:spTree>
    <p:extLst>
      <p:ext uri="{BB962C8B-B14F-4D97-AF65-F5344CB8AC3E}">
        <p14:creationId xmlns:p14="http://schemas.microsoft.com/office/powerpoint/2010/main" val="27710640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F40FFD-FD63-4B15-96F2-97A3D3AECAE4}" type="datetimeFigureOut">
              <a:rPr lang="en-US" smtClean="0"/>
              <a:t>6/23/2017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77C78C-3AE7-4400-AAEB-DA913FB2289F}" type="slidenum">
              <a:rPr lang="en-US" smtClean="0"/>
              <a:t>‹#›</a:t>
            </a:fld>
            <a:endParaRPr lang="en-US"/>
          </a:p>
        </p:txBody>
      </p:sp>
    </p:spTree>
    <p:extLst>
      <p:ext uri="{BB962C8B-B14F-4D97-AF65-F5344CB8AC3E}">
        <p14:creationId xmlns:p14="http://schemas.microsoft.com/office/powerpoint/2010/main" val="3060705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F40FFD-FD63-4B15-96F2-97A3D3AECAE4}" type="datetimeFigureOut">
              <a:rPr lang="en-US" smtClean="0"/>
              <a:t>6/23/2017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77C78C-3AE7-4400-AAEB-DA913FB2289F}" type="slidenum">
              <a:rPr lang="en-US" smtClean="0"/>
              <a:t>‹#›</a:t>
            </a:fld>
            <a:endParaRPr lang="en-US"/>
          </a:p>
        </p:txBody>
      </p:sp>
    </p:spTree>
    <p:extLst>
      <p:ext uri="{BB962C8B-B14F-4D97-AF65-F5344CB8AC3E}">
        <p14:creationId xmlns:p14="http://schemas.microsoft.com/office/powerpoint/2010/main" val="2683662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F40FFD-FD63-4B15-96F2-97A3D3AECAE4}" type="datetimeFigureOut">
              <a:rPr lang="en-US" smtClean="0"/>
              <a:t>6/23/2017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77C78C-3AE7-4400-AAEB-DA913FB2289F}" type="slidenum">
              <a:rPr lang="en-US" smtClean="0"/>
              <a:t>‹#›</a:t>
            </a:fld>
            <a:endParaRPr lang="en-US"/>
          </a:p>
        </p:txBody>
      </p:sp>
    </p:spTree>
    <p:extLst>
      <p:ext uri="{BB962C8B-B14F-4D97-AF65-F5344CB8AC3E}">
        <p14:creationId xmlns:p14="http://schemas.microsoft.com/office/powerpoint/2010/main" val="37923676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F40FFD-FD63-4B15-96F2-97A3D3AECAE4}" type="datetimeFigureOut">
              <a:rPr lang="en-US" smtClean="0"/>
              <a:t>6/23/2017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77C78C-3AE7-4400-AAEB-DA913FB2289F}" type="slidenum">
              <a:rPr lang="en-US" smtClean="0"/>
              <a:t>‹#›</a:t>
            </a:fld>
            <a:endParaRPr lang="en-US"/>
          </a:p>
        </p:txBody>
      </p:sp>
    </p:spTree>
    <p:extLst>
      <p:ext uri="{BB962C8B-B14F-4D97-AF65-F5344CB8AC3E}">
        <p14:creationId xmlns:p14="http://schemas.microsoft.com/office/powerpoint/2010/main" val="9896340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F40FFD-FD63-4B15-96F2-97A3D3AECAE4}" type="datetimeFigureOut">
              <a:rPr lang="en-US" smtClean="0"/>
              <a:t>6/23/2017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77C78C-3AE7-4400-AAEB-DA913FB2289F}" type="slidenum">
              <a:rPr lang="en-US" smtClean="0"/>
              <a:t>‹#›</a:t>
            </a:fld>
            <a:endParaRPr lang="en-US"/>
          </a:p>
        </p:txBody>
      </p:sp>
    </p:spTree>
    <p:extLst>
      <p:ext uri="{BB962C8B-B14F-4D97-AF65-F5344CB8AC3E}">
        <p14:creationId xmlns:p14="http://schemas.microsoft.com/office/powerpoint/2010/main" val="8123057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945EA5C-99A0-4117-A340-FC38EAFEF326}" type="datetimeFigureOut">
              <a:rPr lang="en-US" smtClean="0"/>
              <a:t>6/23/2017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FB097F-E478-499C-B443-DE8BB5DC2701}" type="slidenum">
              <a:rPr lang="en-US" smtClean="0"/>
              <a:t>‹#›</a:t>
            </a:fld>
            <a:endParaRPr lang="en-US"/>
          </a:p>
        </p:txBody>
      </p:sp>
    </p:spTree>
    <p:extLst>
      <p:ext uri="{BB962C8B-B14F-4D97-AF65-F5344CB8AC3E}">
        <p14:creationId xmlns:p14="http://schemas.microsoft.com/office/powerpoint/2010/main" val="35842343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45EA5C-99A0-4117-A340-FC38EAFEF326}" type="datetimeFigureOut">
              <a:rPr lang="en-US" smtClean="0"/>
              <a:t>6/23/2017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FB097F-E478-499C-B443-DE8BB5DC2701}" type="slidenum">
              <a:rPr lang="en-US" smtClean="0"/>
              <a:t>‹#›</a:t>
            </a:fld>
            <a:endParaRPr lang="en-US"/>
          </a:p>
        </p:txBody>
      </p:sp>
    </p:spTree>
    <p:extLst>
      <p:ext uri="{BB962C8B-B14F-4D97-AF65-F5344CB8AC3E}">
        <p14:creationId xmlns:p14="http://schemas.microsoft.com/office/powerpoint/2010/main" val="30545351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45EA5C-99A0-4117-A340-FC38EAFEF326}" type="datetimeFigureOut">
              <a:rPr lang="en-US" smtClean="0"/>
              <a:t>6/23/2017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FB097F-E478-499C-B443-DE8BB5DC2701}" type="slidenum">
              <a:rPr lang="en-US" smtClean="0"/>
              <a:t>‹#›</a:t>
            </a:fld>
            <a:endParaRPr lang="en-US"/>
          </a:p>
        </p:txBody>
      </p:sp>
    </p:spTree>
    <p:extLst>
      <p:ext uri="{BB962C8B-B14F-4D97-AF65-F5344CB8AC3E}">
        <p14:creationId xmlns:p14="http://schemas.microsoft.com/office/powerpoint/2010/main" val="29756509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945EA5C-99A0-4117-A340-FC38EAFEF326}" type="datetimeFigureOut">
              <a:rPr lang="en-US" smtClean="0"/>
              <a:t>6/23/2017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FB097F-E478-499C-B443-DE8BB5DC2701}" type="slidenum">
              <a:rPr lang="en-US" smtClean="0"/>
              <a:t>‹#›</a:t>
            </a:fld>
            <a:endParaRPr lang="en-US"/>
          </a:p>
        </p:txBody>
      </p:sp>
    </p:spTree>
    <p:extLst>
      <p:ext uri="{BB962C8B-B14F-4D97-AF65-F5344CB8AC3E}">
        <p14:creationId xmlns:p14="http://schemas.microsoft.com/office/powerpoint/2010/main" val="195560021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45EA5C-99A0-4117-A340-FC38EAFEF326}" type="datetimeFigureOut">
              <a:rPr lang="en-US" smtClean="0"/>
              <a:t>6/23/2017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FB097F-E478-499C-B443-DE8BB5DC2701}" type="slidenum">
              <a:rPr lang="en-US" smtClean="0"/>
              <a:t>‹#›</a:t>
            </a:fld>
            <a:endParaRPr lang="en-US"/>
          </a:p>
        </p:txBody>
      </p:sp>
    </p:spTree>
    <p:extLst>
      <p:ext uri="{BB962C8B-B14F-4D97-AF65-F5344CB8AC3E}">
        <p14:creationId xmlns:p14="http://schemas.microsoft.com/office/powerpoint/2010/main" val="407297248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45EA5C-99A0-4117-A340-FC38EAFEF326}" type="datetimeFigureOut">
              <a:rPr lang="en-US" smtClean="0"/>
              <a:t>6/23/2017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FB097F-E478-499C-B443-DE8BB5DC2701}" type="slidenum">
              <a:rPr lang="en-US" smtClean="0"/>
              <a:t>‹#›</a:t>
            </a:fld>
            <a:endParaRPr lang="en-US"/>
          </a:p>
        </p:txBody>
      </p:sp>
    </p:spTree>
    <p:extLst>
      <p:ext uri="{BB962C8B-B14F-4D97-AF65-F5344CB8AC3E}">
        <p14:creationId xmlns:p14="http://schemas.microsoft.com/office/powerpoint/2010/main" val="177480214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45EA5C-99A0-4117-A340-FC38EAFEF326}" type="datetimeFigureOut">
              <a:rPr lang="en-US" smtClean="0"/>
              <a:t>6/23/2017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FB097F-E478-499C-B443-DE8BB5DC2701}" type="slidenum">
              <a:rPr lang="en-US" smtClean="0"/>
              <a:t>‹#›</a:t>
            </a:fld>
            <a:endParaRPr lang="en-US"/>
          </a:p>
        </p:txBody>
      </p:sp>
    </p:spTree>
    <p:extLst>
      <p:ext uri="{BB962C8B-B14F-4D97-AF65-F5344CB8AC3E}">
        <p14:creationId xmlns:p14="http://schemas.microsoft.com/office/powerpoint/2010/main" val="1348432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45EA5C-99A0-4117-A340-FC38EAFEF326}" type="datetimeFigureOut">
              <a:rPr lang="en-US" smtClean="0"/>
              <a:t>6/23/2017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FB097F-E478-499C-B443-DE8BB5DC2701}" type="slidenum">
              <a:rPr lang="en-US" smtClean="0"/>
              <a:t>‹#›</a:t>
            </a:fld>
            <a:endParaRPr lang="en-US"/>
          </a:p>
        </p:txBody>
      </p:sp>
    </p:spTree>
    <p:extLst>
      <p:ext uri="{BB962C8B-B14F-4D97-AF65-F5344CB8AC3E}">
        <p14:creationId xmlns:p14="http://schemas.microsoft.com/office/powerpoint/2010/main" val="309017056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45EA5C-99A0-4117-A340-FC38EAFEF326}" type="datetimeFigureOut">
              <a:rPr lang="en-US" smtClean="0"/>
              <a:t>6/23/2017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FB097F-E478-499C-B443-DE8BB5DC2701}" type="slidenum">
              <a:rPr lang="en-US" smtClean="0"/>
              <a:t>‹#›</a:t>
            </a:fld>
            <a:endParaRPr lang="en-US"/>
          </a:p>
        </p:txBody>
      </p:sp>
    </p:spTree>
    <p:extLst>
      <p:ext uri="{BB962C8B-B14F-4D97-AF65-F5344CB8AC3E}">
        <p14:creationId xmlns:p14="http://schemas.microsoft.com/office/powerpoint/2010/main" val="131034841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45EA5C-99A0-4117-A340-FC38EAFEF326}" type="datetimeFigureOut">
              <a:rPr lang="en-US" smtClean="0"/>
              <a:t>6/23/2017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FB097F-E478-499C-B443-DE8BB5DC2701}" type="slidenum">
              <a:rPr lang="en-US" smtClean="0"/>
              <a:t>‹#›</a:t>
            </a:fld>
            <a:endParaRPr lang="en-US"/>
          </a:p>
        </p:txBody>
      </p:sp>
    </p:spTree>
    <p:extLst>
      <p:ext uri="{BB962C8B-B14F-4D97-AF65-F5344CB8AC3E}">
        <p14:creationId xmlns:p14="http://schemas.microsoft.com/office/powerpoint/2010/main" val="89483599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45EA5C-99A0-4117-A340-FC38EAFEF326}" type="datetimeFigureOut">
              <a:rPr lang="en-US" smtClean="0"/>
              <a:t>6/23/2017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FB097F-E478-499C-B443-DE8BB5DC2701}" type="slidenum">
              <a:rPr lang="en-US" smtClean="0"/>
              <a:t>‹#›</a:t>
            </a:fld>
            <a:endParaRPr lang="en-US"/>
          </a:p>
        </p:txBody>
      </p:sp>
    </p:spTree>
    <p:extLst>
      <p:ext uri="{BB962C8B-B14F-4D97-AF65-F5344CB8AC3E}">
        <p14:creationId xmlns:p14="http://schemas.microsoft.com/office/powerpoint/2010/main" val="268718786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45EA5C-99A0-4117-A340-FC38EAFEF326}" type="datetimeFigureOut">
              <a:rPr lang="en-US" smtClean="0"/>
              <a:t>6/23/2017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FB097F-E478-499C-B443-DE8BB5DC2701}" type="slidenum">
              <a:rPr lang="en-US" smtClean="0"/>
              <a:t>‹#›</a:t>
            </a:fld>
            <a:endParaRPr lang="en-US"/>
          </a:p>
        </p:txBody>
      </p:sp>
    </p:spTree>
    <p:extLst>
      <p:ext uri="{BB962C8B-B14F-4D97-AF65-F5344CB8AC3E}">
        <p14:creationId xmlns:p14="http://schemas.microsoft.com/office/powerpoint/2010/main" val="196365811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6/23/2017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2546661"/>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err="1" smtClean="0"/>
              <a:t>Fdbdfb</a:t>
            </a:r>
            <a:r>
              <a:rPr lang="en-US" dirty="0" smtClean="0"/>
              <a:t> </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F40FFD-FD63-4B15-96F2-97A3D3AECAE4}" type="datetimeFigureOut">
              <a:rPr lang="en-US" smtClean="0"/>
              <a:t>6/23/2017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77C78C-3AE7-4400-AAEB-DA913FB2289F}" type="slidenum">
              <a:rPr lang="en-US" smtClean="0"/>
              <a:t>‹#›</a:t>
            </a:fld>
            <a:endParaRPr lang="en-US"/>
          </a:p>
        </p:txBody>
      </p:sp>
      <p:pic>
        <p:nvPicPr>
          <p:cNvPr id="8" name="Imagen 6"/>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3175"/>
            <a:ext cx="9144000" cy="159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0770579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45EA5C-99A0-4117-A340-FC38EAFEF326}" type="datetimeFigureOut">
              <a:rPr lang="en-US" smtClean="0"/>
              <a:t>6/23/2017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FB097F-E478-499C-B443-DE8BB5DC2701}" type="slidenum">
              <a:rPr lang="en-US" smtClean="0"/>
              <a:t>‹#›</a:t>
            </a:fld>
            <a:endParaRPr lang="en-US"/>
          </a:p>
        </p:txBody>
      </p:sp>
    </p:spTree>
    <p:extLst>
      <p:ext uri="{BB962C8B-B14F-4D97-AF65-F5344CB8AC3E}">
        <p14:creationId xmlns:p14="http://schemas.microsoft.com/office/powerpoint/2010/main" val="6581914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5.jpe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mailto:een@ccina.ro" TargetMode="External"/><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67203"/>
            <a:ext cx="9144000" cy="2546661"/>
          </a:xfrm>
          <a:prstGeom prst="rect">
            <a:avLst/>
          </a:prstGeom>
        </p:spPr>
      </p:pic>
      <p:sp>
        <p:nvSpPr>
          <p:cNvPr id="6" name="TextBox 5"/>
          <p:cNvSpPr txBox="1"/>
          <p:nvPr/>
        </p:nvSpPr>
        <p:spPr>
          <a:xfrm>
            <a:off x="457200" y="6216134"/>
            <a:ext cx="2133600" cy="276999"/>
          </a:xfrm>
          <a:prstGeom prst="rect">
            <a:avLst/>
          </a:prstGeom>
          <a:noFill/>
        </p:spPr>
        <p:txBody>
          <a:bodyPr wrap="square" rtlCol="0">
            <a:spAutoFit/>
          </a:bodyPr>
          <a:lstStyle/>
          <a:p>
            <a:r>
              <a:rPr lang="en-US" sz="1200" dirty="0">
                <a:solidFill>
                  <a:schemeClr val="accent1">
                    <a:lumMod val="75000"/>
                  </a:schemeClr>
                </a:solidFill>
              </a:rPr>
              <a:t>e</a:t>
            </a:r>
            <a:r>
              <a:rPr lang="en-US" sz="1200" dirty="0" smtClean="0">
                <a:solidFill>
                  <a:schemeClr val="accent1">
                    <a:lumMod val="75000"/>
                  </a:schemeClr>
                </a:solidFill>
              </a:rPr>
              <a:t>en.ec.europa.eu</a:t>
            </a:r>
            <a:endParaRPr lang="en-US" sz="1200" dirty="0">
              <a:solidFill>
                <a:schemeClr val="accent1">
                  <a:lumMod val="75000"/>
                </a:schemeClr>
              </a:solidFill>
            </a:endParaRPr>
          </a:p>
        </p:txBody>
      </p:sp>
      <p:pic>
        <p:nvPicPr>
          <p:cNvPr id="7" name="Picture 12" descr="sigla_noua_rodic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76800" y="6023639"/>
            <a:ext cx="1530507"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55" descr="Logo-NET-E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58000" y="5971529"/>
            <a:ext cx="712763"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064" descr="logo_ce-en-rvb-h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001000" y="6055281"/>
            <a:ext cx="793750" cy="548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838200" y="2744344"/>
            <a:ext cx="7772400" cy="3108543"/>
          </a:xfrm>
          <a:prstGeom prst="rect">
            <a:avLst/>
          </a:prstGeom>
        </p:spPr>
        <p:txBody>
          <a:bodyPr wrap="square">
            <a:spAutoFit/>
          </a:bodyPr>
          <a:lstStyle/>
          <a:p>
            <a:pPr algn="ctr"/>
            <a:r>
              <a:rPr lang="ro-RO" sz="2400" dirty="0"/>
              <a:t> </a:t>
            </a:r>
            <a:r>
              <a:rPr lang="ro-RO" sz="3600" b="1" dirty="0"/>
              <a:t> </a:t>
            </a:r>
            <a:r>
              <a:rPr lang="en-US" sz="3200" b="1" dirty="0" err="1"/>
              <a:t>Consultare</a:t>
            </a:r>
            <a:r>
              <a:rPr lang="en-US" sz="3200" b="1" dirty="0"/>
              <a:t> </a:t>
            </a:r>
            <a:r>
              <a:rPr lang="en-US" sz="3200" b="1" dirty="0" err="1"/>
              <a:t>publică</a:t>
            </a:r>
            <a:r>
              <a:rPr lang="en-US" sz="3200" b="1" dirty="0"/>
              <a:t> cu </a:t>
            </a:r>
            <a:r>
              <a:rPr lang="en-US" sz="3200" b="1" dirty="0" err="1"/>
              <a:t>privire</a:t>
            </a:r>
            <a:r>
              <a:rPr lang="en-US" sz="3200" b="1" dirty="0"/>
              <a:t> la </a:t>
            </a:r>
            <a:r>
              <a:rPr lang="en-US" sz="3200" b="1" dirty="0" err="1"/>
              <a:t>normele</a:t>
            </a:r>
            <a:r>
              <a:rPr lang="en-US" sz="3200" b="1" dirty="0"/>
              <a:t> </a:t>
            </a:r>
            <a:r>
              <a:rPr lang="en-US" sz="3200" b="1" dirty="0" err="1"/>
              <a:t>privind</a:t>
            </a:r>
            <a:r>
              <a:rPr lang="en-US" sz="3200" b="1" dirty="0"/>
              <a:t> </a:t>
            </a:r>
            <a:r>
              <a:rPr lang="en-US" sz="3200" b="1" dirty="0" err="1"/>
              <a:t>răspunderea</a:t>
            </a:r>
            <a:r>
              <a:rPr lang="en-US" sz="3200" b="1" dirty="0"/>
              <a:t> </a:t>
            </a:r>
            <a:r>
              <a:rPr lang="en-US" sz="3200" b="1" dirty="0" err="1"/>
              <a:t>producătorului</a:t>
            </a:r>
            <a:r>
              <a:rPr lang="en-US" sz="3200" b="1" dirty="0"/>
              <a:t> </a:t>
            </a:r>
            <a:r>
              <a:rPr lang="en-US" sz="3200" b="1" dirty="0" err="1"/>
              <a:t>pentru</a:t>
            </a:r>
            <a:r>
              <a:rPr lang="en-US" sz="3200" b="1" dirty="0"/>
              <a:t> </a:t>
            </a:r>
            <a:r>
              <a:rPr lang="en-US" sz="3200" b="1" dirty="0" err="1"/>
              <a:t>prejudiciul</a:t>
            </a:r>
            <a:r>
              <a:rPr lang="en-US" sz="3200" b="1" dirty="0"/>
              <a:t> </a:t>
            </a:r>
            <a:r>
              <a:rPr lang="en-US" sz="3200" b="1" dirty="0" err="1"/>
              <a:t>cauzat</a:t>
            </a:r>
            <a:r>
              <a:rPr lang="en-US" sz="3200" b="1" dirty="0"/>
              <a:t> de un </a:t>
            </a:r>
            <a:r>
              <a:rPr lang="en-US" sz="3200" b="1" dirty="0" err="1"/>
              <a:t>produs</a:t>
            </a:r>
            <a:r>
              <a:rPr lang="en-US" sz="3200" b="1" dirty="0"/>
              <a:t> cu defect</a:t>
            </a:r>
            <a:endParaRPr lang="en-US" sz="3200" dirty="0"/>
          </a:p>
          <a:p>
            <a:pPr algn="ctr"/>
            <a:endParaRPr lang="en-US" sz="3200" dirty="0"/>
          </a:p>
          <a:p>
            <a:pPr algn="ctr"/>
            <a:r>
              <a:rPr lang="en-US" sz="3600" b="1" dirty="0" smtClean="0"/>
              <a:t>Constanta, 25 </a:t>
            </a:r>
            <a:r>
              <a:rPr lang="en-US" sz="3600" b="1" dirty="0" err="1" smtClean="0"/>
              <a:t>aprilie</a:t>
            </a:r>
            <a:r>
              <a:rPr lang="en-US" sz="3600" b="1" dirty="0" smtClean="0"/>
              <a:t>  2017</a:t>
            </a:r>
            <a:r>
              <a:rPr lang="pt-BR" altLang="en-US" sz="3600" dirty="0">
                <a:solidFill>
                  <a:srgbClr val="FF0000"/>
                </a:solidFill>
              </a:rPr>
              <a:t/>
            </a:r>
            <a:br>
              <a:rPr lang="pt-BR" altLang="en-US" sz="3600" dirty="0">
                <a:solidFill>
                  <a:srgbClr val="FF0000"/>
                </a:solidFill>
              </a:rPr>
            </a:br>
            <a:endParaRPr lang="fr-FR" altLang="en-US" sz="2800" b="1" dirty="0">
              <a:solidFill>
                <a:srgbClr val="006491"/>
              </a:solidFill>
            </a:endParaRPr>
          </a:p>
        </p:txBody>
      </p:sp>
    </p:spTree>
    <p:extLst>
      <p:ext uri="{BB962C8B-B14F-4D97-AF65-F5344CB8AC3E}">
        <p14:creationId xmlns:p14="http://schemas.microsoft.com/office/powerpoint/2010/main" val="3605987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 y="62105"/>
            <a:ext cx="9144000" cy="2223896"/>
          </a:xfrm>
          <a:prstGeom prst="rect">
            <a:avLst/>
          </a:prstGeom>
        </p:spPr>
      </p:pic>
      <p:sp>
        <p:nvSpPr>
          <p:cNvPr id="6" name="TextBox 5"/>
          <p:cNvSpPr txBox="1"/>
          <p:nvPr/>
        </p:nvSpPr>
        <p:spPr>
          <a:xfrm>
            <a:off x="457200" y="6216134"/>
            <a:ext cx="2133600" cy="276999"/>
          </a:xfrm>
          <a:prstGeom prst="rect">
            <a:avLst/>
          </a:prstGeom>
          <a:noFill/>
        </p:spPr>
        <p:txBody>
          <a:bodyPr wrap="square" rtlCol="0">
            <a:spAutoFit/>
          </a:bodyPr>
          <a:lstStyle/>
          <a:p>
            <a:r>
              <a:rPr lang="en-US" sz="1200" dirty="0">
                <a:solidFill>
                  <a:schemeClr val="accent1">
                    <a:lumMod val="75000"/>
                  </a:schemeClr>
                </a:solidFill>
              </a:rPr>
              <a:t>e</a:t>
            </a:r>
            <a:r>
              <a:rPr lang="en-US" sz="1200" dirty="0" smtClean="0">
                <a:solidFill>
                  <a:schemeClr val="accent1">
                    <a:lumMod val="75000"/>
                  </a:schemeClr>
                </a:solidFill>
              </a:rPr>
              <a:t>en.ec.europa.eu</a:t>
            </a:r>
            <a:endParaRPr lang="en-US" sz="1200" dirty="0">
              <a:solidFill>
                <a:schemeClr val="accent1">
                  <a:lumMod val="75000"/>
                </a:schemeClr>
              </a:solidFill>
            </a:endParaRPr>
          </a:p>
        </p:txBody>
      </p:sp>
      <p:pic>
        <p:nvPicPr>
          <p:cNvPr id="7" name="Picture 12" descr="sigla_noua_rodic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9200" y="5991378"/>
            <a:ext cx="1530507"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55" descr="Logo-NET-E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58000" y="5971529"/>
            <a:ext cx="712763"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064" descr="logo_ce-en-rvb-h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001000" y="6055281"/>
            <a:ext cx="793750" cy="548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810768" y="2744344"/>
            <a:ext cx="7772400" cy="3662541"/>
          </a:xfrm>
          <a:prstGeom prst="rect">
            <a:avLst/>
          </a:prstGeom>
        </p:spPr>
        <p:txBody>
          <a:bodyPr wrap="square">
            <a:spAutoFit/>
          </a:bodyPr>
          <a:lstStyle/>
          <a:p>
            <a:pPr algn="just"/>
            <a:r>
              <a:rPr lang="en-US" sz="2400" dirty="0" err="1">
                <a:latin typeface="Arial" panose="020B0604020202020204" pitchFamily="34" charset="0"/>
                <a:cs typeface="Arial" panose="020B0604020202020204" pitchFamily="34" charset="0"/>
              </a:rPr>
              <a:t>Această</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consultare</a:t>
            </a:r>
            <a:r>
              <a:rPr lang="en-US" sz="2400" dirty="0">
                <a:latin typeface="Arial" panose="020B0604020202020204" pitchFamily="34" charset="0"/>
                <a:cs typeface="Arial" panose="020B0604020202020204" pitchFamily="34" charset="0"/>
              </a:rPr>
              <a:t> se </a:t>
            </a:r>
            <a:r>
              <a:rPr lang="en-US" sz="2400" dirty="0" err="1">
                <a:latin typeface="Arial" panose="020B0604020202020204" pitchFamily="34" charset="0"/>
                <a:cs typeface="Arial" panose="020B0604020202020204" pitchFamily="34" charset="0"/>
              </a:rPr>
              <a:t>referă</a:t>
            </a:r>
            <a:r>
              <a:rPr lang="en-US" sz="2400" dirty="0">
                <a:latin typeface="Arial" panose="020B0604020202020204" pitchFamily="34" charset="0"/>
                <a:cs typeface="Arial" panose="020B0604020202020204" pitchFamily="34" charset="0"/>
              </a:rPr>
              <a:t> la </a:t>
            </a:r>
            <a:r>
              <a:rPr lang="en-US" sz="2400" dirty="0" err="1">
                <a:latin typeface="Arial" panose="020B0604020202020204" pitchFamily="34" charset="0"/>
                <a:cs typeface="Arial" panose="020B0604020202020204" pitchFamily="34" charset="0"/>
              </a:rPr>
              <a:t>aplicarea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Directivei</a:t>
            </a:r>
            <a:r>
              <a:rPr lang="en-US" sz="2400" dirty="0">
                <a:latin typeface="Arial" panose="020B0604020202020204" pitchFamily="34" charset="0"/>
                <a:cs typeface="Arial" panose="020B0604020202020204" pitchFamily="34" charset="0"/>
              </a:rPr>
              <a:t> 85/374 / CEE </a:t>
            </a:r>
            <a:r>
              <a:rPr lang="en-US" sz="2400" dirty="0" err="1">
                <a:latin typeface="Arial" panose="020B0604020202020204" pitchFamily="34" charset="0"/>
                <a:cs typeface="Arial" panose="020B0604020202020204" pitchFamily="34" charset="0"/>
              </a:rPr>
              <a:t>privind</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răspunderea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pentru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produsele</a:t>
            </a:r>
            <a:r>
              <a:rPr lang="en-US" sz="2400" dirty="0">
                <a:latin typeface="Arial" panose="020B0604020202020204" pitchFamily="34" charset="0"/>
                <a:cs typeface="Arial" panose="020B0604020202020204" pitchFamily="34" charset="0"/>
              </a:rPr>
              <a:t> cu defect, </a:t>
            </a:r>
            <a:r>
              <a:rPr lang="en-US" sz="2400" dirty="0" err="1">
                <a:latin typeface="Arial" panose="020B0604020202020204" pitchFamily="34" charset="0"/>
                <a:cs typeface="Arial" panose="020B0604020202020204" pitchFamily="34" charset="0"/>
              </a:rPr>
              <a:t>astfel</a:t>
            </a:r>
            <a:r>
              <a:rPr lang="en-US" sz="2400" dirty="0">
                <a:latin typeface="Arial" panose="020B0604020202020204" pitchFamily="34" charset="0"/>
                <a:cs typeface="Arial" panose="020B0604020202020204" pitchFamily="34" charset="0"/>
              </a:rPr>
              <a:t> cum a </a:t>
            </a:r>
            <a:r>
              <a:rPr lang="en-US" sz="2400" dirty="0" err="1">
                <a:latin typeface="Arial" panose="020B0604020202020204" pitchFamily="34" charset="0"/>
                <a:cs typeface="Arial" panose="020B0604020202020204" pitchFamily="34" charset="0"/>
              </a:rPr>
              <a:t>fost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modificată</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prin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Directiva</a:t>
            </a:r>
            <a:r>
              <a:rPr lang="en-US" sz="2400" dirty="0">
                <a:latin typeface="Arial" panose="020B0604020202020204" pitchFamily="34" charset="0"/>
                <a:cs typeface="Arial" panose="020B0604020202020204" pitchFamily="34" charset="0"/>
              </a:rPr>
              <a:t> 1999/34 / CE. </a:t>
            </a:r>
            <a:r>
              <a:rPr lang="en-US" sz="2400" dirty="0" err="1">
                <a:latin typeface="Arial" panose="020B0604020202020204" pitchFamily="34" charset="0"/>
                <a:cs typeface="Arial" panose="020B0604020202020204" pitchFamily="34" charset="0"/>
              </a:rPr>
              <a:t>În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cazul</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în</a:t>
            </a:r>
            <a:r>
              <a:rPr lang="en-US" sz="2400" dirty="0">
                <a:latin typeface="Arial" panose="020B0604020202020204" pitchFamily="34" charset="0"/>
                <a:cs typeface="Arial" panose="020B0604020202020204" pitchFamily="34" charset="0"/>
              </a:rPr>
              <a:t> care un </a:t>
            </a:r>
            <a:r>
              <a:rPr lang="en-US" sz="2400" dirty="0" err="1">
                <a:latin typeface="Arial" panose="020B0604020202020204" pitchFamily="34" charset="0"/>
                <a:cs typeface="Arial" panose="020B0604020202020204" pitchFamily="34" charset="0"/>
              </a:rPr>
              <a:t>produs</a:t>
            </a:r>
            <a:r>
              <a:rPr lang="en-US" sz="2400" dirty="0">
                <a:latin typeface="Arial" panose="020B0604020202020204" pitchFamily="34" charset="0"/>
                <a:cs typeface="Arial" panose="020B0604020202020204" pitchFamily="34" charset="0"/>
              </a:rPr>
              <a:t> defect </a:t>
            </a:r>
            <a:r>
              <a:rPr lang="en-US" sz="2400" dirty="0" err="1">
                <a:latin typeface="Arial" panose="020B0604020202020204" pitchFamily="34" charset="0"/>
                <a:cs typeface="Arial" panose="020B0604020202020204" pitchFamily="34" charset="0"/>
              </a:rPr>
              <a:t>cauzează</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orice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deteriorare</a:t>
            </a:r>
            <a:r>
              <a:rPr lang="en-US" sz="2400" dirty="0">
                <a:latin typeface="Arial" panose="020B0604020202020204" pitchFamily="34" charset="0"/>
                <a:cs typeface="Arial" panose="020B0604020202020204" pitchFamily="34" charset="0"/>
              </a:rPr>
              <a:t> a </a:t>
            </a:r>
            <a:r>
              <a:rPr lang="en-US" sz="2400" dirty="0" err="1">
                <a:latin typeface="Arial" panose="020B0604020202020204" pitchFamily="34" charset="0"/>
                <a:cs typeface="Arial" panose="020B0604020202020204" pitchFamily="34" charset="0"/>
              </a:rPr>
              <a:t>consumatorilor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producătorul</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trebuie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să</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furnizeze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indiferent</a:t>
            </a:r>
            <a:r>
              <a:rPr lang="en-US" sz="2400" dirty="0">
                <a:latin typeface="Arial" panose="020B0604020202020204" pitchFamily="34" charset="0"/>
                <a:cs typeface="Arial" panose="020B0604020202020204" pitchFamily="34" charset="0"/>
              </a:rPr>
              <a:t> de </a:t>
            </a:r>
            <a:r>
              <a:rPr lang="en-US" sz="2400" dirty="0" err="1">
                <a:latin typeface="Arial" panose="020B0604020202020204" pitchFamily="34" charset="0"/>
                <a:cs typeface="Arial" panose="020B0604020202020204" pitchFamily="34" charset="0"/>
              </a:rPr>
              <a:t>compensare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dacă</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există</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neglijență</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culpă</a:t>
            </a:r>
            <a:r>
              <a:rPr lang="en-US" sz="2400" dirty="0">
                <a:latin typeface="Arial" panose="020B0604020202020204" pitchFamily="34" charset="0"/>
                <a:cs typeface="Arial" panose="020B0604020202020204" pitchFamily="34" charset="0"/>
              </a:rPr>
              <a:t> din </a:t>
            </a:r>
            <a:r>
              <a:rPr lang="en-US" sz="2400" dirty="0" err="1">
                <a:latin typeface="Arial" panose="020B0604020202020204" pitchFamily="34" charset="0"/>
                <a:cs typeface="Arial" panose="020B0604020202020204" pitchFamily="34" charset="0"/>
              </a:rPr>
              <a:t>partea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producătorului</a:t>
            </a:r>
            <a:r>
              <a:rPr lang="en-US" sz="2400" dirty="0">
                <a:latin typeface="Arial" panose="020B0604020202020204" pitchFamily="34" charset="0"/>
                <a:cs typeface="Arial" panose="020B0604020202020204" pitchFamily="34" charset="0"/>
              </a:rPr>
              <a:t>.</a:t>
            </a:r>
          </a:p>
          <a:p>
            <a:pPr lvl="0" algn="just"/>
            <a:endParaRPr lang="fr-FR" altLang="en-US" sz="2400" b="1" dirty="0" smtClean="0">
              <a:solidFill>
                <a:srgbClr val="006491"/>
              </a:solidFill>
              <a:latin typeface="Arial" panose="020B0604020202020204" pitchFamily="34" charset="0"/>
              <a:cs typeface="Arial" panose="020B0604020202020204" pitchFamily="34" charset="0"/>
            </a:endParaRPr>
          </a:p>
          <a:p>
            <a:pPr lvl="0" algn="just"/>
            <a:endParaRPr lang="fr-FR" altLang="en-US" sz="1600" b="1" dirty="0">
              <a:solidFill>
                <a:srgbClr val="006491"/>
              </a:solidFill>
              <a:latin typeface="Arial Black" panose="020B0A04020102020204" pitchFamily="34" charset="0"/>
            </a:endParaRPr>
          </a:p>
        </p:txBody>
      </p:sp>
    </p:spTree>
    <p:extLst>
      <p:ext uri="{BB962C8B-B14F-4D97-AF65-F5344CB8AC3E}">
        <p14:creationId xmlns:p14="http://schemas.microsoft.com/office/powerpoint/2010/main" val="35875597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 y="62105"/>
            <a:ext cx="9144000" cy="2223896"/>
          </a:xfrm>
          <a:prstGeom prst="rect">
            <a:avLst/>
          </a:prstGeom>
        </p:spPr>
      </p:pic>
      <p:sp>
        <p:nvSpPr>
          <p:cNvPr id="6" name="TextBox 5"/>
          <p:cNvSpPr txBox="1"/>
          <p:nvPr/>
        </p:nvSpPr>
        <p:spPr>
          <a:xfrm>
            <a:off x="457200" y="6216134"/>
            <a:ext cx="2133600" cy="276999"/>
          </a:xfrm>
          <a:prstGeom prst="rect">
            <a:avLst/>
          </a:prstGeom>
          <a:noFill/>
        </p:spPr>
        <p:txBody>
          <a:bodyPr wrap="square" rtlCol="0">
            <a:spAutoFit/>
          </a:bodyPr>
          <a:lstStyle/>
          <a:p>
            <a:r>
              <a:rPr lang="en-US" sz="1200" dirty="0">
                <a:solidFill>
                  <a:schemeClr val="accent1">
                    <a:lumMod val="75000"/>
                  </a:schemeClr>
                </a:solidFill>
              </a:rPr>
              <a:t>e</a:t>
            </a:r>
            <a:r>
              <a:rPr lang="en-US" sz="1200" dirty="0" smtClean="0">
                <a:solidFill>
                  <a:schemeClr val="accent1">
                    <a:lumMod val="75000"/>
                  </a:schemeClr>
                </a:solidFill>
              </a:rPr>
              <a:t>en.ec.europa.eu</a:t>
            </a:r>
            <a:endParaRPr lang="en-US" sz="1200" dirty="0">
              <a:solidFill>
                <a:schemeClr val="accent1">
                  <a:lumMod val="75000"/>
                </a:schemeClr>
              </a:solidFill>
            </a:endParaRPr>
          </a:p>
        </p:txBody>
      </p:sp>
      <p:pic>
        <p:nvPicPr>
          <p:cNvPr id="7" name="Picture 12" descr="sigla_noua_rodic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9200" y="5991378"/>
            <a:ext cx="1530507"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55" descr="Logo-NET-E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58000" y="5971529"/>
            <a:ext cx="712763"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064" descr="logo_ce-en-rvb-h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001000" y="6055281"/>
            <a:ext cx="793750" cy="548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752856" y="2590800"/>
            <a:ext cx="7772400" cy="3293209"/>
          </a:xfrm>
          <a:prstGeom prst="rect">
            <a:avLst/>
          </a:prstGeom>
        </p:spPr>
        <p:txBody>
          <a:bodyPr wrap="square">
            <a:spAutoFit/>
          </a:bodyPr>
          <a:lstStyle/>
          <a:p>
            <a:pPr algn="just"/>
            <a:r>
              <a:rPr lang="en-US" sz="1600" b="1" dirty="0" err="1" smtClean="0">
                <a:latin typeface="Arial" panose="020B0604020202020204" pitchFamily="34" charset="0"/>
                <a:cs typeface="Arial" panose="020B0604020202020204" pitchFamily="34" charset="0"/>
              </a:rPr>
              <a:t>Legislația</a:t>
            </a:r>
            <a:r>
              <a:rPr lang="en-US" sz="1600" b="1" dirty="0" smtClean="0">
                <a:latin typeface="Arial" panose="020B0604020202020204" pitchFamily="34" charset="0"/>
                <a:cs typeface="Arial" panose="020B0604020202020204" pitchFamily="34" charset="0"/>
              </a:rPr>
              <a:t> </a:t>
            </a:r>
            <a:r>
              <a:rPr lang="en-US" sz="1600" b="1" dirty="0">
                <a:latin typeface="Arial" panose="020B0604020202020204" pitchFamily="34" charset="0"/>
                <a:cs typeface="Arial" panose="020B0604020202020204" pitchFamily="34" charset="0"/>
              </a:rPr>
              <a:t>se </a:t>
            </a:r>
            <a:r>
              <a:rPr lang="en-US" sz="1600" b="1" dirty="0" err="1">
                <a:latin typeface="Arial" panose="020B0604020202020204" pitchFamily="34" charset="0"/>
                <a:cs typeface="Arial" panose="020B0604020202020204" pitchFamily="34" charset="0"/>
              </a:rPr>
              <a:t>aplică</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oricărui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produs</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comercializat</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inclusiv</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produsele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agricole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primare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precum</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și</a:t>
            </a:r>
            <a:r>
              <a:rPr lang="en-US" sz="1600" b="1" dirty="0">
                <a:latin typeface="Arial" panose="020B0604020202020204" pitchFamily="34" charset="0"/>
                <a:cs typeface="Arial" panose="020B0604020202020204" pitchFamily="34" charset="0"/>
              </a:rPr>
              <a:t> de </a:t>
            </a:r>
            <a:r>
              <a:rPr lang="en-US" sz="1600" b="1" dirty="0" err="1">
                <a:latin typeface="Arial" panose="020B0604020202020204" pitchFamily="34" charset="0"/>
                <a:cs typeface="Arial" panose="020B0604020202020204" pitchFamily="34" charset="0"/>
              </a:rPr>
              <a:t>energie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electrică</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în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Spațiul</a:t>
            </a:r>
            <a:r>
              <a:rPr lang="en-US" sz="1600" b="1" dirty="0">
                <a:latin typeface="Arial" panose="020B0604020202020204" pitchFamily="34" charset="0"/>
                <a:cs typeface="Arial" panose="020B0604020202020204" pitchFamily="34" charset="0"/>
              </a:rPr>
              <a:t> Economic European (28 de state </a:t>
            </a:r>
            <a:r>
              <a:rPr lang="en-US" sz="1600" b="1" dirty="0" err="1">
                <a:latin typeface="Arial" panose="020B0604020202020204" pitchFamily="34" charset="0"/>
                <a:cs typeface="Arial" panose="020B0604020202020204" pitchFamily="34" charset="0"/>
              </a:rPr>
              <a:t>membre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Islanda</a:t>
            </a:r>
            <a:r>
              <a:rPr lang="en-US" sz="1600" b="1" dirty="0">
                <a:latin typeface="Arial" panose="020B0604020202020204" pitchFamily="34" charset="0"/>
                <a:cs typeface="Arial" panose="020B0604020202020204" pitchFamily="34" charset="0"/>
              </a:rPr>
              <a:t>, Liechtenstein </a:t>
            </a:r>
            <a:r>
              <a:rPr lang="en-US" sz="1600" b="1" dirty="0" err="1">
                <a:latin typeface="Arial" panose="020B0604020202020204" pitchFamily="34" charset="0"/>
                <a:cs typeface="Arial" panose="020B0604020202020204" pitchFamily="34" charset="0"/>
              </a:rPr>
              <a:t>și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Norvegia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Partea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vătămată</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trebuie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să</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dovedească</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defectul</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prejudiciul</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și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legătura</a:t>
            </a:r>
            <a:r>
              <a:rPr lang="en-US" sz="1600" b="1" dirty="0">
                <a:latin typeface="Arial" panose="020B0604020202020204" pitchFamily="34" charset="0"/>
                <a:cs typeface="Arial" panose="020B0604020202020204" pitchFamily="34" charset="0"/>
              </a:rPr>
              <a:t> de </a:t>
            </a:r>
            <a:r>
              <a:rPr lang="en-US" sz="1600" b="1" dirty="0" err="1">
                <a:latin typeface="Arial" panose="020B0604020202020204" pitchFamily="34" charset="0"/>
                <a:cs typeface="Arial" panose="020B0604020202020204" pitchFamily="34" charset="0"/>
              </a:rPr>
              <a:t>cauzalitate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între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prejudiciu</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și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defectului</a:t>
            </a:r>
            <a:r>
              <a:rPr lang="en-US" sz="1600" b="1" dirty="0">
                <a:latin typeface="Arial" panose="020B0604020202020204" pitchFamily="34" charset="0"/>
                <a:cs typeface="Arial" panose="020B0604020202020204" pitchFamily="34" charset="0"/>
              </a:rPr>
              <a:t>. Cu </a:t>
            </a:r>
            <a:r>
              <a:rPr lang="en-US" sz="1600" b="1" dirty="0" err="1">
                <a:latin typeface="Arial" panose="020B0604020202020204" pitchFamily="34" charset="0"/>
                <a:cs typeface="Arial" panose="020B0604020202020204" pitchFamily="34" charset="0"/>
              </a:rPr>
              <a:t>toate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acestea</a:t>
            </a:r>
            <a:r>
              <a:rPr lang="en-US" sz="1600" b="1" dirty="0">
                <a:latin typeface="Arial" panose="020B0604020202020204" pitchFamily="34" charset="0"/>
                <a:cs typeface="Arial" panose="020B0604020202020204" pitchFamily="34" charset="0"/>
              </a:rPr>
              <a:t>, el nu </a:t>
            </a:r>
            <a:r>
              <a:rPr lang="en-US" sz="1600" b="1" dirty="0" err="1">
                <a:latin typeface="Arial" panose="020B0604020202020204" pitchFamily="34" charset="0"/>
                <a:cs typeface="Arial" panose="020B0604020202020204" pitchFamily="34" charset="0"/>
              </a:rPr>
              <a:t>trebuie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să</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dovedească</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neglijență</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sau</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culpă</a:t>
            </a:r>
            <a:r>
              <a:rPr lang="en-US" sz="1600" b="1" dirty="0">
                <a:latin typeface="Arial" panose="020B0604020202020204" pitchFamily="34" charset="0"/>
                <a:cs typeface="Arial" panose="020B0604020202020204" pitchFamily="34" charset="0"/>
              </a:rPr>
              <a:t> a </a:t>
            </a:r>
            <a:r>
              <a:rPr lang="en-US" sz="1600" b="1" dirty="0" err="1">
                <a:latin typeface="Arial" panose="020B0604020202020204" pitchFamily="34" charset="0"/>
                <a:cs typeface="Arial" panose="020B0604020202020204" pitchFamily="34" charset="0"/>
              </a:rPr>
              <a:t>producătorului</a:t>
            </a:r>
            <a:r>
              <a:rPr lang="en-US" sz="1600" b="1" dirty="0" smtClean="0">
                <a:latin typeface="Arial" panose="020B0604020202020204" pitchFamily="34" charset="0"/>
                <a:cs typeface="Arial" panose="020B0604020202020204" pitchFamily="34" charset="0"/>
              </a:rPr>
              <a:t>.</a:t>
            </a:r>
          </a:p>
          <a:p>
            <a:pPr algn="just"/>
            <a:endParaRPr lang="en-US" sz="1600" b="1" dirty="0">
              <a:latin typeface="Arial" panose="020B0604020202020204" pitchFamily="34" charset="0"/>
              <a:cs typeface="Arial" panose="020B0604020202020204" pitchFamily="34" charset="0"/>
            </a:endParaRPr>
          </a:p>
          <a:p>
            <a:pPr algn="just"/>
            <a:r>
              <a:rPr lang="en-US" sz="1600" b="1" dirty="0" err="1">
                <a:latin typeface="Arial" panose="020B0604020202020204" pitchFamily="34" charset="0"/>
                <a:cs typeface="Arial" panose="020B0604020202020204" pitchFamily="34" charset="0"/>
              </a:rPr>
              <a:t>În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anumite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condiții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producătorul</a:t>
            </a:r>
            <a:r>
              <a:rPr lang="en-US" sz="1600" b="1" dirty="0">
                <a:latin typeface="Arial" panose="020B0604020202020204" pitchFamily="34" charset="0"/>
                <a:cs typeface="Arial" panose="020B0604020202020204" pitchFamily="34" charset="0"/>
              </a:rPr>
              <a:t> nu </a:t>
            </a:r>
            <a:r>
              <a:rPr lang="en-US" sz="1600" b="1" dirty="0" err="1">
                <a:latin typeface="Arial" panose="020B0604020202020204" pitchFamily="34" charset="0"/>
                <a:cs typeface="Arial" panose="020B0604020202020204" pitchFamily="34" charset="0"/>
              </a:rPr>
              <a:t>este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recunoscut</a:t>
            </a:r>
            <a:r>
              <a:rPr lang="en-US" sz="1600" b="1" dirty="0">
                <a:latin typeface="Arial" panose="020B0604020202020204" pitchFamily="34" charset="0"/>
                <a:cs typeface="Arial" panose="020B0604020202020204" pitchFamily="34" charset="0"/>
              </a:rPr>
              <a:t> ca </a:t>
            </a:r>
            <a:r>
              <a:rPr lang="en-US" sz="1600" b="1" dirty="0" err="1">
                <a:latin typeface="Arial" panose="020B0604020202020204" pitchFamily="34" charset="0"/>
                <a:cs typeface="Arial" panose="020B0604020202020204" pitchFamily="34" charset="0"/>
              </a:rPr>
              <a:t>fiind</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răspunzător</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în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cazul</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în</a:t>
            </a:r>
            <a:r>
              <a:rPr lang="en-US" sz="1600" b="1" dirty="0">
                <a:latin typeface="Arial" panose="020B0604020202020204" pitchFamily="34" charset="0"/>
                <a:cs typeface="Arial" panose="020B0604020202020204" pitchFamily="34" charset="0"/>
              </a:rPr>
              <a:t> care se </a:t>
            </a:r>
            <a:r>
              <a:rPr lang="en-US" sz="1600" b="1" dirty="0" err="1">
                <a:latin typeface="Arial" panose="020B0604020202020204" pitchFamily="34" charset="0"/>
                <a:cs typeface="Arial" panose="020B0604020202020204" pitchFamily="34" charset="0"/>
              </a:rPr>
              <a:t>dovedește</a:t>
            </a:r>
            <a:r>
              <a:rPr lang="en-US" sz="1600" b="1" dirty="0">
                <a:latin typeface="Arial" panose="020B0604020202020204" pitchFamily="34" charset="0"/>
                <a:cs typeface="Arial" panose="020B0604020202020204" pitchFamily="34" charset="0"/>
              </a:rPr>
              <a:t>, de </a:t>
            </a:r>
            <a:r>
              <a:rPr lang="en-US" sz="1600" b="1" dirty="0" err="1">
                <a:latin typeface="Arial" panose="020B0604020202020204" pitchFamily="34" charset="0"/>
                <a:cs typeface="Arial" panose="020B0604020202020204" pitchFamily="34" charset="0"/>
              </a:rPr>
              <a:t>exemplu</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că</a:t>
            </a:r>
            <a:r>
              <a:rPr lang="en-US" sz="1600" b="1" dirty="0">
                <a:latin typeface="Arial" panose="020B0604020202020204" pitchFamily="34" charset="0"/>
                <a:cs typeface="Arial" panose="020B0604020202020204" pitchFamily="34" charset="0"/>
              </a:rPr>
              <a:t> el nu a pus </a:t>
            </a:r>
            <a:r>
              <a:rPr lang="en-US" sz="1600" b="1" dirty="0" err="1">
                <a:latin typeface="Arial" panose="020B0604020202020204" pitchFamily="34" charset="0"/>
                <a:cs typeface="Arial" panose="020B0604020202020204" pitchFamily="34" charset="0"/>
              </a:rPr>
              <a:t>în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circulație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produsul</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sau</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că</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stadiul</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cunoștințelor</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științifice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și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tehnice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în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momentul</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în</a:t>
            </a:r>
            <a:r>
              <a:rPr lang="en-US" sz="1600" b="1" dirty="0">
                <a:latin typeface="Arial" panose="020B0604020202020204" pitchFamily="34" charset="0"/>
                <a:cs typeface="Arial" panose="020B0604020202020204" pitchFamily="34" charset="0"/>
              </a:rPr>
              <a:t> care </a:t>
            </a:r>
            <a:r>
              <a:rPr lang="en-US" sz="1600" b="1" dirty="0" err="1">
                <a:latin typeface="Arial" panose="020B0604020202020204" pitchFamily="34" charset="0"/>
                <a:cs typeface="Arial" panose="020B0604020202020204" pitchFamily="34" charset="0"/>
              </a:rPr>
              <a:t>produsul</a:t>
            </a:r>
            <a:r>
              <a:rPr lang="en-US" sz="1600" b="1" dirty="0">
                <a:latin typeface="Arial" panose="020B0604020202020204" pitchFamily="34" charset="0"/>
                <a:cs typeface="Arial" panose="020B0604020202020204" pitchFamily="34" charset="0"/>
              </a:rPr>
              <a:t> a </a:t>
            </a:r>
            <a:r>
              <a:rPr lang="en-US" sz="1600" b="1" dirty="0" err="1">
                <a:latin typeface="Arial" panose="020B0604020202020204" pitchFamily="34" charset="0"/>
                <a:cs typeface="Arial" panose="020B0604020202020204" pitchFamily="34" charset="0"/>
              </a:rPr>
              <a:t>fost</a:t>
            </a:r>
            <a:r>
              <a:rPr lang="en-US" sz="1600" b="1" dirty="0">
                <a:latin typeface="Arial" panose="020B0604020202020204" pitchFamily="34" charset="0"/>
                <a:cs typeface="Arial" panose="020B0604020202020204" pitchFamily="34" charset="0"/>
              </a:rPr>
              <a:t> pus </a:t>
            </a:r>
            <a:r>
              <a:rPr lang="en-US" sz="1600" b="1" dirty="0" err="1">
                <a:latin typeface="Arial" panose="020B0604020202020204" pitchFamily="34" charset="0"/>
                <a:cs typeface="Arial" panose="020B0604020202020204" pitchFamily="34" charset="0"/>
              </a:rPr>
              <a:t>în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circulație</a:t>
            </a:r>
            <a:r>
              <a:rPr lang="en-US" sz="1600" b="1" dirty="0">
                <a:latin typeface="Arial" panose="020B0604020202020204" pitchFamily="34" charset="0"/>
                <a:cs typeface="Arial" panose="020B0604020202020204" pitchFamily="34" charset="0"/>
              </a:rPr>
              <a:t> a </a:t>
            </a:r>
            <a:r>
              <a:rPr lang="en-US" sz="1600" b="1" dirty="0" err="1">
                <a:latin typeface="Arial" panose="020B0604020202020204" pitchFamily="34" charset="0"/>
                <a:cs typeface="Arial" panose="020B0604020202020204" pitchFamily="34" charset="0"/>
              </a:rPr>
              <a:t>fost</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insuficientă</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pentru</a:t>
            </a:r>
            <a:r>
              <a:rPr lang="en-US" sz="1600" b="1" dirty="0">
                <a:latin typeface="Arial" panose="020B0604020202020204" pitchFamily="34" charset="0"/>
                <a:cs typeface="Arial" panose="020B0604020202020204" pitchFamily="34" charset="0"/>
              </a:rPr>
              <a:t> a </a:t>
            </a:r>
            <a:r>
              <a:rPr lang="en-US" sz="1600" b="1" dirty="0" err="1">
                <a:latin typeface="Arial" panose="020B0604020202020204" pitchFamily="34" charset="0"/>
                <a:cs typeface="Arial" panose="020B0604020202020204" pitchFamily="34" charset="0"/>
              </a:rPr>
              <a:t>identifica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defectul</a:t>
            </a:r>
            <a:r>
              <a:rPr lang="en-US" sz="1600" b="1" dirty="0">
                <a:latin typeface="Arial" panose="020B0604020202020204" pitchFamily="34" charset="0"/>
                <a:cs typeface="Arial" panose="020B0604020202020204" pitchFamily="34" charset="0"/>
              </a:rPr>
              <a:t>. Cu </a:t>
            </a:r>
            <a:r>
              <a:rPr lang="en-US" sz="1600" b="1" dirty="0" err="1">
                <a:latin typeface="Arial" panose="020B0604020202020204" pitchFamily="34" charset="0"/>
                <a:cs typeface="Arial" panose="020B0604020202020204" pitchFamily="34" charset="0"/>
              </a:rPr>
              <a:t>toate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acestea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nici</a:t>
            </a:r>
            <a:r>
              <a:rPr lang="en-US" sz="1600" b="1" dirty="0">
                <a:latin typeface="Arial" panose="020B0604020202020204" pitchFamily="34" charset="0"/>
                <a:cs typeface="Arial" panose="020B0604020202020204" pitchFamily="34" charset="0"/>
              </a:rPr>
              <a:t> o </a:t>
            </a:r>
            <a:r>
              <a:rPr lang="en-US" sz="1600" b="1" dirty="0" err="1">
                <a:latin typeface="Arial" panose="020B0604020202020204" pitchFamily="34" charset="0"/>
                <a:cs typeface="Arial" panose="020B0604020202020204" pitchFamily="34" charset="0"/>
              </a:rPr>
              <a:t>clauză</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contractuală</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poate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permite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producătorului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să-și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limita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răspunderea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persoanei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vătămate</a:t>
            </a:r>
            <a:r>
              <a:rPr lang="en-US" sz="1600" b="1" dirty="0" smtClean="0">
                <a:latin typeface="Arial" panose="020B0604020202020204" pitchFamily="34" charset="0"/>
                <a:cs typeface="Arial" panose="020B0604020202020204" pitchFamily="34" charset="0"/>
              </a:rPr>
              <a:t>.</a:t>
            </a:r>
            <a:endParaRPr lang="en-US"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34214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 y="62105"/>
            <a:ext cx="9144000" cy="2223896"/>
          </a:xfrm>
          <a:prstGeom prst="rect">
            <a:avLst/>
          </a:prstGeom>
        </p:spPr>
      </p:pic>
      <p:sp>
        <p:nvSpPr>
          <p:cNvPr id="6" name="TextBox 5"/>
          <p:cNvSpPr txBox="1"/>
          <p:nvPr/>
        </p:nvSpPr>
        <p:spPr>
          <a:xfrm>
            <a:off x="457200" y="6216134"/>
            <a:ext cx="2133600" cy="276999"/>
          </a:xfrm>
          <a:prstGeom prst="rect">
            <a:avLst/>
          </a:prstGeom>
          <a:noFill/>
        </p:spPr>
        <p:txBody>
          <a:bodyPr wrap="square" rtlCol="0">
            <a:spAutoFit/>
          </a:bodyPr>
          <a:lstStyle/>
          <a:p>
            <a:r>
              <a:rPr lang="en-US" sz="1200" dirty="0">
                <a:solidFill>
                  <a:schemeClr val="accent1">
                    <a:lumMod val="75000"/>
                  </a:schemeClr>
                </a:solidFill>
              </a:rPr>
              <a:t>e</a:t>
            </a:r>
            <a:r>
              <a:rPr lang="en-US" sz="1200" dirty="0" smtClean="0">
                <a:solidFill>
                  <a:schemeClr val="accent1">
                    <a:lumMod val="75000"/>
                  </a:schemeClr>
                </a:solidFill>
              </a:rPr>
              <a:t>en.ec.europa.eu</a:t>
            </a:r>
            <a:endParaRPr lang="en-US" sz="1200" dirty="0">
              <a:solidFill>
                <a:schemeClr val="accent1">
                  <a:lumMod val="75000"/>
                </a:schemeClr>
              </a:solidFill>
            </a:endParaRPr>
          </a:p>
        </p:txBody>
      </p:sp>
      <p:pic>
        <p:nvPicPr>
          <p:cNvPr id="7" name="Picture 12" descr="sigla_noua_rodic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9200" y="5991378"/>
            <a:ext cx="1530507"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55" descr="Logo-NET-E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58000" y="5971529"/>
            <a:ext cx="712763"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064" descr="logo_ce-en-rvb-h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001000" y="6055281"/>
            <a:ext cx="793750" cy="548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737616" y="2399705"/>
            <a:ext cx="7772400" cy="3816429"/>
          </a:xfrm>
          <a:prstGeom prst="rect">
            <a:avLst/>
          </a:prstGeom>
        </p:spPr>
        <p:txBody>
          <a:bodyPr wrap="square">
            <a:spAutoFit/>
          </a:bodyPr>
          <a:lstStyle/>
          <a:p>
            <a:pPr algn="just"/>
            <a:r>
              <a:rPr lang="en-US" sz="1600" b="1" dirty="0" err="1">
                <a:latin typeface="Arial" panose="020B0604020202020204" pitchFamily="34" charset="0"/>
                <a:cs typeface="Arial" panose="020B0604020202020204" pitchFamily="34" charset="0"/>
              </a:rPr>
              <a:t>Directiva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privind</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răspunderea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pentru</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produsele</a:t>
            </a:r>
            <a:r>
              <a:rPr lang="en-US" sz="1600" b="1" dirty="0">
                <a:latin typeface="Arial" panose="020B0604020202020204" pitchFamily="34" charset="0"/>
                <a:cs typeface="Arial" panose="020B0604020202020204" pitchFamily="34" charset="0"/>
              </a:rPr>
              <a:t> cu defect se </a:t>
            </a:r>
            <a:r>
              <a:rPr lang="en-US" sz="1600" b="1" dirty="0" err="1">
                <a:latin typeface="Arial" panose="020B0604020202020204" pitchFamily="34" charset="0"/>
                <a:cs typeface="Arial" panose="020B0604020202020204" pitchFamily="34" charset="0"/>
              </a:rPr>
              <a:t>aplică</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daunelor</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cauzate</a:t>
            </a:r>
            <a:r>
              <a:rPr lang="en-US" sz="1600" b="1" dirty="0">
                <a:latin typeface="Arial" panose="020B0604020202020204" pitchFamily="34" charset="0"/>
                <a:cs typeface="Arial" panose="020B0604020202020204" pitchFamily="34" charset="0"/>
              </a:rPr>
              <a:t> de </a:t>
            </a:r>
            <a:r>
              <a:rPr lang="en-US" sz="1600" b="1" dirty="0" err="1">
                <a:latin typeface="Arial" panose="020B0604020202020204" pitchFamily="34" charset="0"/>
                <a:cs typeface="Arial" panose="020B0604020202020204" pitchFamily="34" charset="0"/>
              </a:rPr>
              <a:t>deces</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sau</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leziuni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corporale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și</a:t>
            </a:r>
            <a:r>
              <a:rPr lang="en-US" sz="1600" b="1" dirty="0">
                <a:latin typeface="Arial" panose="020B0604020202020204" pitchFamily="34" charset="0"/>
                <a:cs typeface="Arial" panose="020B0604020202020204" pitchFamily="34" charset="0"/>
              </a:rPr>
              <a:t> de </a:t>
            </a:r>
            <a:r>
              <a:rPr lang="en-US" sz="1600" b="1" dirty="0" err="1">
                <a:latin typeface="Arial" panose="020B0604020202020204" pitchFamily="34" charset="0"/>
                <a:cs typeface="Arial" panose="020B0604020202020204" pitchFamily="34" charset="0"/>
              </a:rPr>
              <a:t>asemenea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prejudiciilor</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cauzate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unui</a:t>
            </a:r>
            <a:r>
              <a:rPr lang="en-US" sz="1600" b="1" dirty="0">
                <a:latin typeface="Arial" panose="020B0604020202020204" pitchFamily="34" charset="0"/>
                <a:cs typeface="Arial" panose="020B0604020202020204" pitchFamily="34" charset="0"/>
              </a:rPr>
              <a:t> bun </a:t>
            </a:r>
            <a:r>
              <a:rPr lang="en-US" sz="1600" b="1" dirty="0" err="1">
                <a:latin typeface="Arial" panose="020B0604020202020204" pitchFamily="34" charset="0"/>
                <a:cs typeface="Arial" panose="020B0604020202020204" pitchFamily="34" charset="0"/>
              </a:rPr>
              <a:t>destinat</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utilizării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sau</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consumului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privat</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În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acest</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caz</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compensația</a:t>
            </a:r>
            <a:r>
              <a:rPr lang="en-US" sz="1600" b="1" dirty="0">
                <a:latin typeface="Arial" panose="020B0604020202020204" pitchFamily="34" charset="0"/>
                <a:cs typeface="Arial" panose="020B0604020202020204" pitchFamily="34" charset="0"/>
              </a:rPr>
              <a:t> se </a:t>
            </a:r>
            <a:r>
              <a:rPr lang="en-US" sz="1600" b="1" dirty="0" err="1">
                <a:latin typeface="Arial" panose="020B0604020202020204" pitchFamily="34" charset="0"/>
                <a:cs typeface="Arial" panose="020B0604020202020204" pitchFamily="34" charset="0"/>
              </a:rPr>
              <a:t>limitează</a:t>
            </a:r>
            <a:r>
              <a:rPr lang="en-US" sz="1600" b="1" dirty="0">
                <a:latin typeface="Arial" panose="020B0604020202020204" pitchFamily="34" charset="0"/>
                <a:cs typeface="Arial" panose="020B0604020202020204" pitchFamily="34" charset="0"/>
              </a:rPr>
              <a:t> la </a:t>
            </a:r>
            <a:r>
              <a:rPr lang="en-US" sz="1600" b="1" dirty="0" err="1">
                <a:latin typeface="Arial" panose="020B0604020202020204" pitchFamily="34" charset="0"/>
                <a:cs typeface="Arial" panose="020B0604020202020204" pitchFamily="34" charset="0"/>
              </a:rPr>
              <a:t>deteriorarea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proprietății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altele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decât</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produsul</a:t>
            </a:r>
            <a:r>
              <a:rPr lang="en-US" sz="1600" b="1" dirty="0">
                <a:latin typeface="Arial" panose="020B0604020202020204" pitchFamily="34" charset="0"/>
                <a:cs typeface="Arial" panose="020B0604020202020204" pitchFamily="34" charset="0"/>
              </a:rPr>
              <a:t> cu </a:t>
            </a:r>
            <a:r>
              <a:rPr lang="en-US" sz="1600" b="1" dirty="0" err="1">
                <a:latin typeface="Arial" panose="020B0604020202020204" pitchFamily="34" charset="0"/>
                <a:cs typeface="Arial" panose="020B0604020202020204" pitchFamily="34" charset="0"/>
              </a:rPr>
              <a:t>defecte</a:t>
            </a:r>
            <a:r>
              <a:rPr lang="en-US" sz="1600" b="1" dirty="0">
                <a:latin typeface="Arial" panose="020B0604020202020204" pitchFamily="34" charset="0"/>
                <a:cs typeface="Arial" panose="020B0604020202020204" pitchFamily="34" charset="0"/>
              </a:rPr>
              <a:t>, care </a:t>
            </a:r>
            <a:r>
              <a:rPr lang="en-US" sz="1600" b="1" dirty="0" err="1">
                <a:latin typeface="Arial" panose="020B0604020202020204" pitchFamily="34" charset="0"/>
                <a:cs typeface="Arial" panose="020B0604020202020204" pitchFamily="34" charset="0"/>
              </a:rPr>
              <a:t>depășește</a:t>
            </a:r>
            <a:r>
              <a:rPr lang="en-US" sz="1600" b="1" dirty="0">
                <a:latin typeface="Arial" panose="020B0604020202020204" pitchFamily="34" charset="0"/>
                <a:cs typeface="Arial" panose="020B0604020202020204" pitchFamily="34" charset="0"/>
              </a:rPr>
              <a:t> 500 €</a:t>
            </a:r>
            <a:r>
              <a:rPr lang="en-US" sz="1600" b="1" dirty="0" smtClean="0">
                <a:latin typeface="Arial" panose="020B0604020202020204" pitchFamily="34" charset="0"/>
                <a:cs typeface="Arial" panose="020B0604020202020204" pitchFamily="34" charset="0"/>
              </a:rPr>
              <a:t>.</a:t>
            </a:r>
          </a:p>
          <a:p>
            <a:pPr algn="just"/>
            <a:endParaRPr lang="en-US" sz="800" b="1" dirty="0">
              <a:latin typeface="Arial" panose="020B0604020202020204" pitchFamily="34" charset="0"/>
              <a:cs typeface="Arial" panose="020B0604020202020204" pitchFamily="34" charset="0"/>
            </a:endParaRPr>
          </a:p>
          <a:p>
            <a:pPr algn="just"/>
            <a:r>
              <a:rPr lang="en-US" sz="1600" b="1" dirty="0" err="1">
                <a:latin typeface="Arial" panose="020B0604020202020204" pitchFamily="34" charset="0"/>
                <a:cs typeface="Arial" panose="020B0604020202020204" pitchFamily="34" charset="0"/>
              </a:rPr>
              <a:t>Persoana</a:t>
            </a:r>
            <a:r>
              <a:rPr lang="en-US" sz="1600" b="1" dirty="0">
                <a:latin typeface="Arial" panose="020B0604020202020204" pitchFamily="34" charset="0"/>
                <a:cs typeface="Arial" panose="020B0604020202020204" pitchFamily="34" charset="0"/>
              </a:rPr>
              <a:t> care </a:t>
            </a:r>
            <a:r>
              <a:rPr lang="en-US" sz="1600" b="1" dirty="0" err="1">
                <a:latin typeface="Arial" panose="020B0604020202020204" pitchFamily="34" charset="0"/>
                <a:cs typeface="Arial" panose="020B0604020202020204" pitchFamily="34" charset="0"/>
              </a:rPr>
              <a:t>vătămată</a:t>
            </a:r>
            <a:r>
              <a:rPr lang="en-US" sz="1600" b="1" dirty="0">
                <a:latin typeface="Arial" panose="020B0604020202020204" pitchFamily="34" charset="0"/>
                <a:cs typeface="Arial" panose="020B0604020202020204" pitchFamily="34" charset="0"/>
              </a:rPr>
              <a:t> are </a:t>
            </a:r>
            <a:r>
              <a:rPr lang="en-US" sz="1600" b="1" dirty="0" err="1">
                <a:latin typeface="Arial" panose="020B0604020202020204" pitchFamily="34" charset="0"/>
                <a:cs typeface="Arial" panose="020B0604020202020204" pitchFamily="34" charset="0"/>
              </a:rPr>
              <a:t>trei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ani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pentru</a:t>
            </a:r>
            <a:r>
              <a:rPr lang="en-US" sz="1600" b="1" dirty="0">
                <a:latin typeface="Arial" panose="020B0604020202020204" pitchFamily="34" charset="0"/>
                <a:cs typeface="Arial" panose="020B0604020202020204" pitchFamily="34" charset="0"/>
              </a:rPr>
              <a:t> a </a:t>
            </a:r>
            <a:r>
              <a:rPr lang="en-US" sz="1600" b="1" dirty="0" err="1">
                <a:latin typeface="Arial" panose="020B0604020202020204" pitchFamily="34" charset="0"/>
                <a:cs typeface="Arial" panose="020B0604020202020204" pitchFamily="34" charset="0"/>
              </a:rPr>
              <a:t>solicita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despăgubiri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În</a:t>
            </a:r>
            <a:r>
              <a:rPr lang="en-US" sz="1600" b="1" dirty="0">
                <a:latin typeface="Arial" panose="020B0604020202020204" pitchFamily="34" charset="0"/>
                <a:cs typeface="Arial" panose="020B0604020202020204" pitchFamily="34" charset="0"/>
              </a:rPr>
              <a:t> plus, </a:t>
            </a:r>
            <a:r>
              <a:rPr lang="en-US" sz="1600" b="1" dirty="0" err="1">
                <a:latin typeface="Arial" panose="020B0604020202020204" pitchFamily="34" charset="0"/>
                <a:cs typeface="Arial" panose="020B0604020202020204" pitchFamily="34" charset="0"/>
              </a:rPr>
              <a:t>producătorul</a:t>
            </a:r>
            <a:r>
              <a:rPr lang="en-US" sz="1600" b="1" dirty="0">
                <a:latin typeface="Arial" panose="020B0604020202020204" pitchFamily="34" charset="0"/>
                <a:cs typeface="Arial" panose="020B0604020202020204" pitchFamily="34" charset="0"/>
              </a:rPr>
              <a:t> nu </a:t>
            </a:r>
            <a:r>
              <a:rPr lang="en-US" sz="1600" b="1" dirty="0" err="1">
                <a:latin typeface="Arial" panose="020B0604020202020204" pitchFamily="34" charset="0"/>
                <a:cs typeface="Arial" panose="020B0604020202020204" pitchFamily="34" charset="0"/>
              </a:rPr>
              <a:t>mai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este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răspunzător</a:t>
            </a:r>
            <a:r>
              <a:rPr lang="en-US" sz="1600" b="1" dirty="0">
                <a:latin typeface="Arial" panose="020B0604020202020204" pitchFamily="34" charset="0"/>
                <a:cs typeface="Arial" panose="020B0604020202020204" pitchFamily="34" charset="0"/>
              </a:rPr>
              <a:t> de </a:t>
            </a:r>
            <a:r>
              <a:rPr lang="en-US" sz="1600" b="1" dirty="0" err="1">
                <a:latin typeface="Arial" panose="020B0604020202020204" pitchFamily="34" charset="0"/>
                <a:cs typeface="Arial" panose="020B0604020202020204" pitchFamily="34" charset="0"/>
              </a:rPr>
              <a:t>zece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ani</a:t>
            </a:r>
            <a:r>
              <a:rPr lang="en-US" sz="1600" b="1" dirty="0">
                <a:latin typeface="Arial" panose="020B0604020202020204" pitchFamily="34" charset="0"/>
                <a:cs typeface="Arial" panose="020B0604020202020204" pitchFamily="34" charset="0"/>
              </a:rPr>
              <a:t> de la data la care </a:t>
            </a:r>
            <a:r>
              <a:rPr lang="en-US" sz="1600" b="1" dirty="0" err="1">
                <a:latin typeface="Arial" panose="020B0604020202020204" pitchFamily="34" charset="0"/>
                <a:cs typeface="Arial" panose="020B0604020202020204" pitchFamily="34" charset="0"/>
              </a:rPr>
              <a:t>produsul</a:t>
            </a:r>
            <a:r>
              <a:rPr lang="en-US" sz="1600" b="1" dirty="0">
                <a:latin typeface="Arial" panose="020B0604020202020204" pitchFamily="34" charset="0"/>
                <a:cs typeface="Arial" panose="020B0604020202020204" pitchFamily="34" charset="0"/>
              </a:rPr>
              <a:t> a </a:t>
            </a:r>
            <a:r>
              <a:rPr lang="en-US" sz="1600" b="1" dirty="0" err="1">
                <a:latin typeface="Arial" panose="020B0604020202020204" pitchFamily="34" charset="0"/>
                <a:cs typeface="Arial" panose="020B0604020202020204" pitchFamily="34" charset="0"/>
              </a:rPr>
              <a:t>fost</a:t>
            </a:r>
            <a:r>
              <a:rPr lang="en-US" sz="1600" b="1" dirty="0">
                <a:latin typeface="Arial" panose="020B0604020202020204" pitchFamily="34" charset="0"/>
                <a:cs typeface="Arial" panose="020B0604020202020204" pitchFamily="34" charset="0"/>
              </a:rPr>
              <a:t> pus </a:t>
            </a:r>
            <a:r>
              <a:rPr lang="en-US" sz="1600" b="1" dirty="0" err="1">
                <a:latin typeface="Arial" panose="020B0604020202020204" pitchFamily="34" charset="0"/>
                <a:cs typeface="Arial" panose="020B0604020202020204" pitchFamily="34" charset="0"/>
              </a:rPr>
              <a:t>în</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circulație</a:t>
            </a:r>
            <a:r>
              <a:rPr lang="en-US" sz="1600" b="1" dirty="0" smtClean="0">
                <a:latin typeface="Arial" panose="020B0604020202020204" pitchFamily="34" charset="0"/>
                <a:cs typeface="Arial" panose="020B0604020202020204" pitchFamily="34" charset="0"/>
              </a:rPr>
              <a:t>.</a:t>
            </a:r>
          </a:p>
          <a:p>
            <a:pPr algn="just"/>
            <a:endParaRPr lang="en-US" sz="800" b="1" dirty="0">
              <a:latin typeface="Arial" panose="020B0604020202020204" pitchFamily="34" charset="0"/>
              <a:cs typeface="Arial" panose="020B0604020202020204" pitchFamily="34" charset="0"/>
            </a:endParaRPr>
          </a:p>
          <a:p>
            <a:pPr algn="just"/>
            <a:r>
              <a:rPr lang="en-US" sz="1600" b="1" dirty="0" err="1">
                <a:latin typeface="Arial" panose="020B0604020202020204" pitchFamily="34" charset="0"/>
                <a:cs typeface="Arial" panose="020B0604020202020204" pitchFamily="34" charset="0"/>
              </a:rPr>
              <a:t>Scopul</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consultării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este</a:t>
            </a:r>
            <a:r>
              <a:rPr lang="en-US" sz="1600" b="1" dirty="0">
                <a:latin typeface="Arial" panose="020B0604020202020204" pitchFamily="34" charset="0"/>
                <a:cs typeface="Arial" panose="020B0604020202020204" pitchFamily="34" charset="0"/>
              </a:rPr>
              <a:t> de a </a:t>
            </a:r>
            <a:r>
              <a:rPr lang="en-US" sz="1600" b="1" dirty="0" err="1">
                <a:latin typeface="Arial" panose="020B0604020202020204" pitchFamily="34" charset="0"/>
                <a:cs typeface="Arial" panose="020B0604020202020204" pitchFamily="34" charset="0"/>
              </a:rPr>
              <a:t>colecta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informații</a:t>
            </a:r>
            <a:r>
              <a:rPr lang="en-US" sz="1600" b="1" dirty="0">
                <a:latin typeface="Arial" panose="020B0604020202020204" pitchFamily="34" charset="0"/>
                <a:cs typeface="Arial" panose="020B0604020202020204" pitchFamily="34" charset="0"/>
              </a:rPr>
              <a:t> din diverse </a:t>
            </a:r>
            <a:r>
              <a:rPr lang="en-US" sz="1600" b="1" dirty="0" err="1">
                <a:latin typeface="Arial" panose="020B0604020202020204" pitchFamily="34" charset="0"/>
                <a:cs typeface="Arial" panose="020B0604020202020204" pitchFamily="34" charset="0"/>
              </a:rPr>
              <a:t>părți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interesate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inclusiv</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întreprinderi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consilierii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lor</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legali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consumatori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și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asociații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industriale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asigurătorii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autoritățile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publice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și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membrii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comunității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academice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experiențele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lor</a:t>
            </a:r>
            <a:r>
              <a:rPr lang="en-US" sz="1600" b="1" dirty="0">
                <a:latin typeface="Arial" panose="020B0604020202020204" pitchFamily="34" charset="0"/>
                <a:cs typeface="Arial" panose="020B0604020202020204" pitchFamily="34" charset="0"/>
              </a:rPr>
              <a:t> legate de </a:t>
            </a:r>
            <a:r>
              <a:rPr lang="en-US" sz="1600" b="1" dirty="0" err="1">
                <a:latin typeface="Arial" panose="020B0604020202020204" pitchFamily="34" charset="0"/>
                <a:cs typeface="Arial" panose="020B0604020202020204" pitchFamily="34" charset="0"/>
              </a:rPr>
              <a:t>aplicarea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directivei</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privind</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răspunderea</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pentru</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defecte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produse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parcursul</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ultimilor</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cincisprezece</a:t>
            </a:r>
            <a:r>
              <a:rPr lang="en-US" sz="1600" b="1" dirty="0">
                <a:latin typeface="Arial" panose="020B0604020202020204" pitchFamily="34" charset="0"/>
                <a:cs typeface="Arial" panose="020B0604020202020204" pitchFamily="34" charset="0"/>
              </a:rPr>
              <a:t> </a:t>
            </a:r>
            <a:r>
              <a:rPr lang="en-US" sz="1600" b="1" dirty="0" err="1">
                <a:latin typeface="Arial" panose="020B0604020202020204" pitchFamily="34" charset="0"/>
                <a:cs typeface="Arial" panose="020B0604020202020204" pitchFamily="34" charset="0"/>
              </a:rPr>
              <a:t>ani</a:t>
            </a:r>
            <a:r>
              <a:rPr lang="en-US" sz="1600" b="1" dirty="0">
                <a:latin typeface="Arial" panose="020B0604020202020204" pitchFamily="34" charset="0"/>
                <a:cs typeface="Arial" panose="020B0604020202020204" pitchFamily="34" charset="0"/>
              </a:rPr>
              <a:t>.</a:t>
            </a:r>
          </a:p>
          <a:p>
            <a:pPr algn="just"/>
            <a:endParaRPr lang="en-US"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59848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 y="62105"/>
            <a:ext cx="9144000" cy="2223896"/>
          </a:xfrm>
          <a:prstGeom prst="rect">
            <a:avLst/>
          </a:prstGeom>
        </p:spPr>
      </p:pic>
      <p:sp>
        <p:nvSpPr>
          <p:cNvPr id="6" name="TextBox 5"/>
          <p:cNvSpPr txBox="1"/>
          <p:nvPr/>
        </p:nvSpPr>
        <p:spPr>
          <a:xfrm>
            <a:off x="457200" y="6216134"/>
            <a:ext cx="2133600" cy="276999"/>
          </a:xfrm>
          <a:prstGeom prst="rect">
            <a:avLst/>
          </a:prstGeom>
          <a:noFill/>
        </p:spPr>
        <p:txBody>
          <a:bodyPr wrap="square" rtlCol="0">
            <a:spAutoFit/>
          </a:bodyPr>
          <a:lstStyle/>
          <a:p>
            <a:r>
              <a:rPr lang="en-US" sz="1200" dirty="0">
                <a:solidFill>
                  <a:schemeClr val="accent1">
                    <a:lumMod val="75000"/>
                  </a:schemeClr>
                </a:solidFill>
              </a:rPr>
              <a:t>e</a:t>
            </a:r>
            <a:r>
              <a:rPr lang="en-US" sz="1200" dirty="0" smtClean="0">
                <a:solidFill>
                  <a:schemeClr val="accent1">
                    <a:lumMod val="75000"/>
                  </a:schemeClr>
                </a:solidFill>
              </a:rPr>
              <a:t>en.ec.europa.eu</a:t>
            </a:r>
            <a:endParaRPr lang="en-US" sz="1200" dirty="0">
              <a:solidFill>
                <a:schemeClr val="accent1">
                  <a:lumMod val="75000"/>
                </a:schemeClr>
              </a:solidFill>
            </a:endParaRPr>
          </a:p>
        </p:txBody>
      </p:sp>
      <p:pic>
        <p:nvPicPr>
          <p:cNvPr id="7" name="Picture 12" descr="sigla_noua_rodic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9200" y="5991378"/>
            <a:ext cx="1530507"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55" descr="Logo-NET-E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58000" y="5971529"/>
            <a:ext cx="712763"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064" descr="logo_ce-en-rvb-h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001000" y="6055281"/>
            <a:ext cx="793750" cy="548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737616" y="2399705"/>
            <a:ext cx="7772400" cy="4278094"/>
          </a:xfrm>
          <a:prstGeom prst="rect">
            <a:avLst/>
          </a:prstGeom>
        </p:spPr>
        <p:txBody>
          <a:bodyPr wrap="square">
            <a:spAutoFit/>
          </a:bodyPr>
          <a:lstStyle/>
          <a:p>
            <a:pPr algn="just"/>
            <a:endParaRPr lang="en-US" sz="1600" b="1" dirty="0">
              <a:latin typeface="Arial" panose="020B0604020202020204" pitchFamily="34" charset="0"/>
              <a:cs typeface="Arial" panose="020B0604020202020204" pitchFamily="34" charset="0"/>
            </a:endParaRPr>
          </a:p>
          <a:p>
            <a:pPr algn="just"/>
            <a:r>
              <a:rPr lang="vi-VN" sz="1600" b="1" dirty="0">
                <a:latin typeface="Arial" panose="020B0604020202020204" pitchFamily="34" charset="0"/>
                <a:cs typeface="Arial" panose="020B0604020202020204" pitchFamily="34" charset="0"/>
              </a:rPr>
              <a:t> În sensul Directivei, producătorul ori fabricantul unui produs, sau orice altă persoană care, aplicându-și numele, marca sau alt semn distinctiv pe produs, se prezintă drept producătorul acestuia, va fi răspunzător. Importatorul produsului în Uniunea Europeană are aceeași răspundere ca și un producător. Atunci când producătorul sau importatorul nu poate fi identificat, fiecare furnizor al produsului este tratat ca producător al acestuia, cu excepția cazului în care furnizorul respectiv comunică persoanei vătămate identitatea producătorului sau a persoanei care i-a furnizat produsul. </a:t>
            </a:r>
            <a:endParaRPr lang="en-US" sz="1600" b="1" dirty="0" smtClean="0">
              <a:latin typeface="Arial" panose="020B0604020202020204" pitchFamily="34" charset="0"/>
              <a:cs typeface="Arial" panose="020B0604020202020204" pitchFamily="34" charset="0"/>
            </a:endParaRPr>
          </a:p>
          <a:p>
            <a:pPr algn="just"/>
            <a:endParaRPr lang="vi-VN" sz="1600" b="1" dirty="0">
              <a:latin typeface="Arial" panose="020B0604020202020204" pitchFamily="34" charset="0"/>
              <a:cs typeface="Arial" panose="020B0604020202020204" pitchFamily="34" charset="0"/>
            </a:endParaRPr>
          </a:p>
          <a:p>
            <a:pPr algn="just"/>
            <a:r>
              <a:rPr lang="vi-VN" sz="1600" b="1" dirty="0">
                <a:latin typeface="Arial" panose="020B0604020202020204" pitchFamily="34" charset="0"/>
                <a:cs typeface="Arial" panose="020B0604020202020204" pitchFamily="34" charset="0"/>
              </a:rPr>
              <a:t>Directiva se aplică tuturor produselor, inclusiv produselor agricole primare și energiei electrice. Nu se aplică serviciilor, dar se aplică produselor utilizate în cursul furnizării unui serviciu, spre exemplu, unui pat utilizat pe timpul șederii într-un spital. </a:t>
            </a:r>
            <a:endParaRPr lang="en-US" sz="1600" b="1" dirty="0" smtClean="0">
              <a:latin typeface="Arial" panose="020B0604020202020204" pitchFamily="34" charset="0"/>
              <a:cs typeface="Arial" panose="020B0604020202020204" pitchFamily="34" charset="0"/>
            </a:endParaRPr>
          </a:p>
          <a:p>
            <a:pPr algn="just"/>
            <a:endParaRPr lang="en-US" sz="1600" b="1" dirty="0" smtClean="0">
              <a:latin typeface="Arial" panose="020B0604020202020204" pitchFamily="34" charset="0"/>
              <a:cs typeface="Arial" panose="020B0604020202020204" pitchFamily="34" charset="0"/>
            </a:endParaRPr>
          </a:p>
          <a:p>
            <a:pPr algn="just"/>
            <a:endParaRPr lang="en-US" sz="1600" b="1" dirty="0">
              <a:latin typeface="Arial" panose="020B0604020202020204" pitchFamily="34" charset="0"/>
              <a:cs typeface="Arial" panose="020B0604020202020204" pitchFamily="34" charset="0"/>
            </a:endParaRPr>
          </a:p>
          <a:p>
            <a:pPr algn="just"/>
            <a:endParaRPr lang="en-US"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66624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 y="62105"/>
            <a:ext cx="9144000" cy="2223896"/>
          </a:xfrm>
          <a:prstGeom prst="rect">
            <a:avLst/>
          </a:prstGeom>
        </p:spPr>
      </p:pic>
      <p:sp>
        <p:nvSpPr>
          <p:cNvPr id="6" name="TextBox 5"/>
          <p:cNvSpPr txBox="1"/>
          <p:nvPr/>
        </p:nvSpPr>
        <p:spPr>
          <a:xfrm>
            <a:off x="457200" y="6216134"/>
            <a:ext cx="2133600" cy="276999"/>
          </a:xfrm>
          <a:prstGeom prst="rect">
            <a:avLst/>
          </a:prstGeom>
          <a:noFill/>
        </p:spPr>
        <p:txBody>
          <a:bodyPr wrap="square" rtlCol="0">
            <a:spAutoFit/>
          </a:bodyPr>
          <a:lstStyle/>
          <a:p>
            <a:r>
              <a:rPr lang="en-US" sz="1200" dirty="0">
                <a:solidFill>
                  <a:schemeClr val="accent1">
                    <a:lumMod val="75000"/>
                  </a:schemeClr>
                </a:solidFill>
              </a:rPr>
              <a:t>e</a:t>
            </a:r>
            <a:r>
              <a:rPr lang="en-US" sz="1200" dirty="0" smtClean="0">
                <a:solidFill>
                  <a:schemeClr val="accent1">
                    <a:lumMod val="75000"/>
                  </a:schemeClr>
                </a:solidFill>
              </a:rPr>
              <a:t>en.ec.europa.eu</a:t>
            </a:r>
            <a:endParaRPr lang="en-US" sz="1200" dirty="0">
              <a:solidFill>
                <a:schemeClr val="accent1">
                  <a:lumMod val="75000"/>
                </a:schemeClr>
              </a:solidFill>
            </a:endParaRPr>
          </a:p>
        </p:txBody>
      </p:sp>
      <p:pic>
        <p:nvPicPr>
          <p:cNvPr id="7" name="Picture 12" descr="sigla_noua_rodic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9200" y="5991378"/>
            <a:ext cx="1530507"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55" descr="Logo-NET-E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58000" y="5971529"/>
            <a:ext cx="712763"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064" descr="logo_ce-en-rvb-h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001000" y="6055281"/>
            <a:ext cx="793750" cy="548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737616" y="2399705"/>
            <a:ext cx="7772400" cy="4401205"/>
          </a:xfrm>
          <a:prstGeom prst="rect">
            <a:avLst/>
          </a:prstGeom>
        </p:spPr>
        <p:txBody>
          <a:bodyPr wrap="square">
            <a:spAutoFit/>
          </a:bodyPr>
          <a:lstStyle/>
          <a:p>
            <a:pPr algn="just"/>
            <a:endParaRPr lang="en-US" sz="2400" dirty="0" smtClean="0">
              <a:latin typeface="Arial" panose="020B0604020202020204" pitchFamily="34" charset="0"/>
              <a:cs typeface="Arial" panose="020B0604020202020204" pitchFamily="34" charset="0"/>
            </a:endParaRPr>
          </a:p>
          <a:p>
            <a:pPr algn="just"/>
            <a:r>
              <a:rPr lang="en-US" sz="2400" dirty="0" err="1">
                <a:latin typeface="Arial" panose="020B0604020202020204" pitchFamily="34" charset="0"/>
                <a:cs typeface="Arial" panose="020B0604020202020204" pitchFamily="34" charset="0"/>
              </a:rPr>
              <a:t>Scopul</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consultării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este</a:t>
            </a:r>
            <a:r>
              <a:rPr lang="en-US" sz="2400" dirty="0">
                <a:latin typeface="Arial" panose="020B0604020202020204" pitchFamily="34" charset="0"/>
                <a:cs typeface="Arial" panose="020B0604020202020204" pitchFamily="34" charset="0"/>
              </a:rPr>
              <a:t> de a </a:t>
            </a:r>
            <a:r>
              <a:rPr lang="en-US" sz="2400" dirty="0" err="1">
                <a:latin typeface="Arial" panose="020B0604020202020204" pitchFamily="34" charset="0"/>
                <a:cs typeface="Arial" panose="020B0604020202020204" pitchFamily="34" charset="0"/>
              </a:rPr>
              <a:t>colecta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informații</a:t>
            </a:r>
            <a:r>
              <a:rPr lang="en-US" sz="2400" dirty="0">
                <a:latin typeface="Arial" panose="020B0604020202020204" pitchFamily="34" charset="0"/>
                <a:cs typeface="Arial" panose="020B0604020202020204" pitchFamily="34" charset="0"/>
              </a:rPr>
              <a:t> din diverse </a:t>
            </a:r>
            <a:r>
              <a:rPr lang="en-US" sz="2400" dirty="0" err="1">
                <a:latin typeface="Arial" panose="020B0604020202020204" pitchFamily="34" charset="0"/>
                <a:cs typeface="Arial" panose="020B0604020202020204" pitchFamily="34" charset="0"/>
              </a:rPr>
              <a:t>părți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interesate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inclusiv</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întreprinderi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consilierii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lor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legali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consumatori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și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asociații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industriale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asigurătorii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autoritățile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publice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și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membrii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comunității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academice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experiențele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lor</a:t>
            </a:r>
            <a:r>
              <a:rPr lang="en-US" sz="2400" dirty="0">
                <a:latin typeface="Arial" panose="020B0604020202020204" pitchFamily="34" charset="0"/>
                <a:cs typeface="Arial" panose="020B0604020202020204" pitchFamily="34" charset="0"/>
              </a:rPr>
              <a:t> legate de </a:t>
            </a:r>
            <a:r>
              <a:rPr lang="en-US" sz="2400" dirty="0" err="1">
                <a:latin typeface="Arial" panose="020B0604020202020204" pitchFamily="34" charset="0"/>
                <a:cs typeface="Arial" panose="020B0604020202020204" pitchFamily="34" charset="0"/>
              </a:rPr>
              <a:t>aplicarea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directivei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privind</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răspunderea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pentru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defecte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produse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parcursul</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ultimilor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cincisprezece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ani</a:t>
            </a:r>
            <a:r>
              <a:rPr lang="en-US" sz="2400" dirty="0">
                <a:latin typeface="Arial" panose="020B0604020202020204" pitchFamily="34" charset="0"/>
                <a:cs typeface="Arial" panose="020B0604020202020204" pitchFamily="34" charset="0"/>
              </a:rPr>
              <a:t>.</a:t>
            </a:r>
          </a:p>
          <a:p>
            <a:pPr algn="just"/>
            <a:endParaRPr lang="en-US" sz="2400" dirty="0">
              <a:latin typeface="Arial" panose="020B0604020202020204" pitchFamily="34" charset="0"/>
              <a:cs typeface="Arial" panose="020B0604020202020204" pitchFamily="34" charset="0"/>
            </a:endParaRPr>
          </a:p>
          <a:p>
            <a:pPr algn="just"/>
            <a:endParaRPr lang="en-US" sz="2400" b="1" dirty="0" smtClean="0">
              <a:latin typeface="Arial" panose="020B0604020202020204" pitchFamily="34" charset="0"/>
              <a:cs typeface="Arial" panose="020B0604020202020204" pitchFamily="34" charset="0"/>
            </a:endParaRPr>
          </a:p>
          <a:p>
            <a:pPr algn="just"/>
            <a:endParaRPr lang="en-US" sz="2400" b="1" dirty="0">
              <a:latin typeface="Arial" panose="020B0604020202020204" pitchFamily="34" charset="0"/>
              <a:cs typeface="Arial" panose="020B0604020202020204" pitchFamily="34" charset="0"/>
            </a:endParaRPr>
          </a:p>
          <a:p>
            <a:pPr algn="just"/>
            <a:endParaRPr lang="en-US"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04875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 y="62105"/>
            <a:ext cx="9144000" cy="2223896"/>
          </a:xfrm>
          <a:prstGeom prst="rect">
            <a:avLst/>
          </a:prstGeom>
        </p:spPr>
      </p:pic>
      <p:sp>
        <p:nvSpPr>
          <p:cNvPr id="6" name="TextBox 5"/>
          <p:cNvSpPr txBox="1"/>
          <p:nvPr/>
        </p:nvSpPr>
        <p:spPr>
          <a:xfrm>
            <a:off x="457200" y="6216134"/>
            <a:ext cx="2133600" cy="276999"/>
          </a:xfrm>
          <a:prstGeom prst="rect">
            <a:avLst/>
          </a:prstGeom>
          <a:noFill/>
        </p:spPr>
        <p:txBody>
          <a:bodyPr wrap="square" rtlCol="0">
            <a:spAutoFit/>
          </a:bodyPr>
          <a:lstStyle/>
          <a:p>
            <a:r>
              <a:rPr lang="en-US" sz="1200" dirty="0">
                <a:solidFill>
                  <a:schemeClr val="accent1">
                    <a:lumMod val="75000"/>
                  </a:schemeClr>
                </a:solidFill>
              </a:rPr>
              <a:t>e</a:t>
            </a:r>
            <a:r>
              <a:rPr lang="en-US" sz="1200" dirty="0" smtClean="0">
                <a:solidFill>
                  <a:schemeClr val="accent1">
                    <a:lumMod val="75000"/>
                  </a:schemeClr>
                </a:solidFill>
              </a:rPr>
              <a:t>en.ec.europa.eu</a:t>
            </a:r>
            <a:endParaRPr lang="en-US" sz="1200" dirty="0">
              <a:solidFill>
                <a:schemeClr val="accent1">
                  <a:lumMod val="75000"/>
                </a:schemeClr>
              </a:solidFill>
            </a:endParaRPr>
          </a:p>
        </p:txBody>
      </p:sp>
      <p:pic>
        <p:nvPicPr>
          <p:cNvPr id="7" name="Picture 12" descr="sigla_noua_rodic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9200" y="5991378"/>
            <a:ext cx="1530507"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55" descr="Logo-NET-E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58000" y="5971529"/>
            <a:ext cx="712763"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064" descr="logo_ce-en-rvb-h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001000" y="6055281"/>
            <a:ext cx="793750" cy="548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p:cNvPicPr/>
          <p:nvPr/>
        </p:nvPicPr>
        <p:blipFill>
          <a:blip r:embed="rId6"/>
          <a:stretch>
            <a:fillRect/>
          </a:stretch>
        </p:blipFill>
        <p:spPr>
          <a:xfrm>
            <a:off x="264255" y="2621280"/>
            <a:ext cx="8521351" cy="3276600"/>
          </a:xfrm>
          <a:prstGeom prst="rect">
            <a:avLst/>
          </a:prstGeom>
        </p:spPr>
      </p:pic>
    </p:spTree>
    <p:extLst>
      <p:ext uri="{BB962C8B-B14F-4D97-AF65-F5344CB8AC3E}">
        <p14:creationId xmlns:p14="http://schemas.microsoft.com/office/powerpoint/2010/main" val="19684333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Imagen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7600"/>
            <a:ext cx="9144000" cy="63201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p:nvPr/>
        </p:nvSpPr>
        <p:spPr>
          <a:xfrm>
            <a:off x="1065392" y="808782"/>
            <a:ext cx="1830208" cy="461665"/>
          </a:xfrm>
          <a:prstGeom prst="rect">
            <a:avLst/>
          </a:prstGeom>
        </p:spPr>
        <p:txBody>
          <a:bodyPr wrap="square">
            <a:spAutoFit/>
          </a:bodyPr>
          <a:lstStyle/>
          <a:p>
            <a:pPr>
              <a:defRPr/>
            </a:pPr>
            <a:endParaRPr lang="fr-FR" altLang="en-US" sz="2400" kern="0" dirty="0">
              <a:solidFill>
                <a:schemeClr val="bg1"/>
              </a:solidFill>
              <a:latin typeface="Myriad Pro Light" charset="0"/>
              <a:ea typeface="Myriad Pro Light" charset="0"/>
              <a:cs typeface="Myriad Pro Light" charset="0"/>
            </a:endParaRPr>
          </a:p>
        </p:txBody>
      </p:sp>
      <p:sp>
        <p:nvSpPr>
          <p:cNvPr id="6" name="TextBox 5"/>
          <p:cNvSpPr txBox="1"/>
          <p:nvPr/>
        </p:nvSpPr>
        <p:spPr>
          <a:xfrm>
            <a:off x="457200" y="6216134"/>
            <a:ext cx="2133600" cy="276999"/>
          </a:xfrm>
          <a:prstGeom prst="rect">
            <a:avLst/>
          </a:prstGeom>
          <a:noFill/>
        </p:spPr>
        <p:txBody>
          <a:bodyPr wrap="square" rtlCol="0">
            <a:spAutoFit/>
          </a:bodyPr>
          <a:lstStyle/>
          <a:p>
            <a:r>
              <a:rPr lang="en-US" sz="1200" dirty="0">
                <a:solidFill>
                  <a:schemeClr val="accent1">
                    <a:lumMod val="75000"/>
                  </a:schemeClr>
                </a:solidFill>
              </a:rPr>
              <a:t>e</a:t>
            </a:r>
            <a:r>
              <a:rPr lang="en-US" sz="1200" dirty="0" smtClean="0">
                <a:solidFill>
                  <a:schemeClr val="accent1">
                    <a:lumMod val="75000"/>
                  </a:schemeClr>
                </a:solidFill>
              </a:rPr>
              <a:t>en.ec.europa.eu</a:t>
            </a:r>
            <a:endParaRPr lang="en-US" sz="1200" dirty="0">
              <a:solidFill>
                <a:schemeClr val="accent1">
                  <a:lumMod val="75000"/>
                </a:schemeClr>
              </a:solidFill>
            </a:endParaRPr>
          </a:p>
        </p:txBody>
      </p:sp>
      <p:pic>
        <p:nvPicPr>
          <p:cNvPr id="7" name="Picture 12" descr="sigla_noua_rodica"/>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29200" y="5991378"/>
            <a:ext cx="1530507"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055" descr="Logo-NET-EN"/>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58000" y="5971529"/>
            <a:ext cx="712763" cy="661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064" descr="logo_ce-en-rvb-h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001000" y="6055281"/>
            <a:ext cx="793750" cy="548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2"/>
          <p:cNvSpPr txBox="1">
            <a:spLocks noChangeArrowheads="1"/>
          </p:cNvSpPr>
          <p:nvPr/>
        </p:nvSpPr>
        <p:spPr bwMode="auto">
          <a:xfrm>
            <a:off x="695770" y="449473"/>
            <a:ext cx="7772400" cy="368300"/>
          </a:xfrm>
          <a:prstGeom prst="rect">
            <a:avLst/>
          </a:prstGeom>
          <a:noFill/>
          <a:ln>
            <a:noFill/>
          </a:ln>
          <a:extLst/>
        </p:spPr>
        <p:txBody>
          <a:bodyPr lIns="0" tIns="0" rIns="0" bIns="0" anchor="ctr">
            <a:spAutoFit/>
          </a:bodyPr>
          <a:lstStyle>
            <a:lvl1pPr algn="l" rtl="0" eaLnBrk="0" fontAlgn="base" hangingPunct="0">
              <a:spcBef>
                <a:spcPct val="0"/>
              </a:spcBef>
              <a:spcAft>
                <a:spcPct val="0"/>
              </a:spcAft>
              <a:defRPr sz="3600" b="1">
                <a:solidFill>
                  <a:srgbClr val="006491"/>
                </a:solidFill>
                <a:latin typeface="+mj-lt"/>
                <a:ea typeface="+mj-ea"/>
                <a:cs typeface="+mj-cs"/>
              </a:defRPr>
            </a:lvl1pPr>
            <a:lvl2pPr algn="l" rtl="0" eaLnBrk="0" fontAlgn="base" hangingPunct="0">
              <a:spcBef>
                <a:spcPct val="0"/>
              </a:spcBef>
              <a:spcAft>
                <a:spcPct val="0"/>
              </a:spcAft>
              <a:defRPr sz="3600" b="1">
                <a:solidFill>
                  <a:srgbClr val="005FA9"/>
                </a:solidFill>
                <a:latin typeface="Arial" charset="0"/>
                <a:ea typeface="Arial Unicode MS" pitchFamily="34" charset="-128"/>
                <a:cs typeface="Arial Unicode MS" pitchFamily="34" charset="-128"/>
              </a:defRPr>
            </a:lvl2pPr>
            <a:lvl3pPr algn="l" rtl="0" eaLnBrk="0" fontAlgn="base" hangingPunct="0">
              <a:spcBef>
                <a:spcPct val="0"/>
              </a:spcBef>
              <a:spcAft>
                <a:spcPct val="0"/>
              </a:spcAft>
              <a:defRPr sz="3600" b="1">
                <a:solidFill>
                  <a:srgbClr val="005FA9"/>
                </a:solidFill>
                <a:latin typeface="Arial" charset="0"/>
                <a:ea typeface="Arial Unicode MS" pitchFamily="34" charset="-128"/>
                <a:cs typeface="Arial Unicode MS" pitchFamily="34" charset="-128"/>
              </a:defRPr>
            </a:lvl3pPr>
            <a:lvl4pPr algn="l" rtl="0" eaLnBrk="0" fontAlgn="base" hangingPunct="0">
              <a:spcBef>
                <a:spcPct val="0"/>
              </a:spcBef>
              <a:spcAft>
                <a:spcPct val="0"/>
              </a:spcAft>
              <a:defRPr sz="3600" b="1">
                <a:solidFill>
                  <a:srgbClr val="005FA9"/>
                </a:solidFill>
                <a:latin typeface="Arial" charset="0"/>
                <a:ea typeface="Arial Unicode MS" pitchFamily="34" charset="-128"/>
                <a:cs typeface="Arial Unicode MS" pitchFamily="34" charset="-128"/>
              </a:defRPr>
            </a:lvl4pPr>
            <a:lvl5pPr algn="l" rtl="0" eaLnBrk="0" fontAlgn="base" hangingPunct="0">
              <a:spcBef>
                <a:spcPct val="0"/>
              </a:spcBef>
              <a:spcAft>
                <a:spcPct val="0"/>
              </a:spcAft>
              <a:defRPr sz="3600" b="1">
                <a:solidFill>
                  <a:srgbClr val="005FA9"/>
                </a:solidFill>
                <a:latin typeface="Arial" charset="0"/>
                <a:ea typeface="Arial Unicode MS" pitchFamily="34" charset="-128"/>
                <a:cs typeface="Arial Unicode MS" pitchFamily="34" charset="-128"/>
              </a:defRPr>
            </a:lvl5pPr>
            <a:lvl6pPr marL="457200" algn="l" rtl="0" fontAlgn="base">
              <a:spcBef>
                <a:spcPct val="0"/>
              </a:spcBef>
              <a:spcAft>
                <a:spcPct val="0"/>
              </a:spcAft>
              <a:defRPr sz="3600" b="1">
                <a:solidFill>
                  <a:srgbClr val="005FA9"/>
                </a:solidFill>
                <a:latin typeface="Arial" charset="0"/>
                <a:ea typeface="Arial Unicode MS" pitchFamily="34" charset="-128"/>
                <a:cs typeface="Arial Unicode MS" pitchFamily="34" charset="-128"/>
              </a:defRPr>
            </a:lvl6pPr>
            <a:lvl7pPr marL="914400" algn="l" rtl="0" fontAlgn="base">
              <a:spcBef>
                <a:spcPct val="0"/>
              </a:spcBef>
              <a:spcAft>
                <a:spcPct val="0"/>
              </a:spcAft>
              <a:defRPr sz="3600" b="1">
                <a:solidFill>
                  <a:srgbClr val="005FA9"/>
                </a:solidFill>
                <a:latin typeface="Arial" charset="0"/>
                <a:ea typeface="Arial Unicode MS" pitchFamily="34" charset="-128"/>
                <a:cs typeface="Arial Unicode MS" pitchFamily="34" charset="-128"/>
              </a:defRPr>
            </a:lvl7pPr>
            <a:lvl8pPr marL="1371600" algn="l" rtl="0" fontAlgn="base">
              <a:spcBef>
                <a:spcPct val="0"/>
              </a:spcBef>
              <a:spcAft>
                <a:spcPct val="0"/>
              </a:spcAft>
              <a:defRPr sz="3600" b="1">
                <a:solidFill>
                  <a:srgbClr val="005FA9"/>
                </a:solidFill>
                <a:latin typeface="Arial" charset="0"/>
                <a:ea typeface="Arial Unicode MS" pitchFamily="34" charset="-128"/>
                <a:cs typeface="Arial Unicode MS" pitchFamily="34" charset="-128"/>
              </a:defRPr>
            </a:lvl8pPr>
            <a:lvl9pPr marL="1828800" algn="l" rtl="0" fontAlgn="base">
              <a:spcBef>
                <a:spcPct val="0"/>
              </a:spcBef>
              <a:spcAft>
                <a:spcPct val="0"/>
              </a:spcAft>
              <a:defRPr sz="3600" b="1">
                <a:solidFill>
                  <a:srgbClr val="005FA9"/>
                </a:solidFill>
                <a:latin typeface="Arial" charset="0"/>
                <a:ea typeface="Arial Unicode MS" pitchFamily="34" charset="-128"/>
                <a:cs typeface="Arial Unicode MS" pitchFamily="34" charset="-128"/>
              </a:defRPr>
            </a:lvl9pPr>
          </a:lstStyle>
          <a:p>
            <a:pPr algn="ctr">
              <a:defRPr/>
            </a:pPr>
            <a:r>
              <a:rPr lang="fr-FR" altLang="en-US" sz="2400" kern="0" dirty="0" smtClean="0">
                <a:solidFill>
                  <a:schemeClr val="bg1"/>
                </a:solidFill>
              </a:rPr>
              <a:t>Contact: Enterprise Europe Network Constanta</a:t>
            </a:r>
          </a:p>
        </p:txBody>
      </p:sp>
      <p:sp>
        <p:nvSpPr>
          <p:cNvPr id="12" name="Rectangle 11"/>
          <p:cNvSpPr/>
          <p:nvPr/>
        </p:nvSpPr>
        <p:spPr>
          <a:xfrm>
            <a:off x="2112236" y="1202601"/>
            <a:ext cx="4572000" cy="1754326"/>
          </a:xfrm>
          <a:prstGeom prst="rect">
            <a:avLst/>
          </a:prstGeom>
        </p:spPr>
        <p:txBody>
          <a:bodyPr>
            <a:spAutoFit/>
          </a:bodyPr>
          <a:lstStyle/>
          <a:p>
            <a:pPr algn="ctr"/>
            <a:r>
              <a:rPr lang="en-US" altLang="en-US" i="1" dirty="0">
                <a:solidFill>
                  <a:schemeClr val="bg1"/>
                </a:solidFill>
                <a:cs typeface="Arial" charset="0"/>
              </a:rPr>
              <a:t>Camera de Comert, Industrie, </a:t>
            </a:r>
            <a:r>
              <a:rPr lang="en-US" altLang="en-US" i="1" dirty="0" err="1">
                <a:solidFill>
                  <a:schemeClr val="bg1"/>
                </a:solidFill>
                <a:cs typeface="Arial" charset="0"/>
              </a:rPr>
              <a:t>Navigatie</a:t>
            </a:r>
            <a:r>
              <a:rPr lang="en-US" altLang="en-US" i="1" dirty="0">
                <a:solidFill>
                  <a:schemeClr val="bg1"/>
                </a:solidFill>
                <a:cs typeface="Arial" charset="0"/>
              </a:rPr>
              <a:t> si </a:t>
            </a:r>
            <a:r>
              <a:rPr lang="en-US" altLang="en-US" i="1" dirty="0" err="1">
                <a:solidFill>
                  <a:schemeClr val="bg1"/>
                </a:solidFill>
                <a:cs typeface="Arial" charset="0"/>
              </a:rPr>
              <a:t>Agricultura</a:t>
            </a:r>
            <a:r>
              <a:rPr lang="en-US" altLang="en-US" i="1" dirty="0">
                <a:solidFill>
                  <a:schemeClr val="bg1"/>
                </a:solidFill>
                <a:cs typeface="Arial" charset="0"/>
              </a:rPr>
              <a:t> Constanta</a:t>
            </a:r>
          </a:p>
          <a:p>
            <a:pPr algn="ctr"/>
            <a:r>
              <a:rPr lang="en-US" altLang="en-US" dirty="0">
                <a:solidFill>
                  <a:schemeClr val="bg1"/>
                </a:solidFill>
                <a:cs typeface="Arial" charset="0"/>
              </a:rPr>
              <a:t>Str. </a:t>
            </a:r>
            <a:r>
              <a:rPr lang="en-US" altLang="en-US" dirty="0" err="1">
                <a:solidFill>
                  <a:schemeClr val="bg1"/>
                </a:solidFill>
                <a:cs typeface="Arial" charset="0"/>
              </a:rPr>
              <a:t>Alexandru</a:t>
            </a:r>
            <a:r>
              <a:rPr lang="en-US" altLang="en-US" dirty="0">
                <a:solidFill>
                  <a:schemeClr val="bg1"/>
                </a:solidFill>
                <a:cs typeface="Arial" charset="0"/>
              </a:rPr>
              <a:t> </a:t>
            </a:r>
            <a:r>
              <a:rPr lang="en-US" altLang="en-US" dirty="0" err="1">
                <a:solidFill>
                  <a:schemeClr val="bg1"/>
                </a:solidFill>
                <a:cs typeface="Arial" charset="0"/>
              </a:rPr>
              <a:t>Lapusneanu</a:t>
            </a:r>
            <a:r>
              <a:rPr lang="en-US" altLang="en-US" dirty="0">
                <a:solidFill>
                  <a:schemeClr val="bg1"/>
                </a:solidFill>
                <a:cs typeface="Arial" charset="0"/>
              </a:rPr>
              <a:t> nr. 185A, </a:t>
            </a:r>
            <a:r>
              <a:rPr lang="en-US" altLang="en-US" dirty="0" err="1">
                <a:solidFill>
                  <a:schemeClr val="bg1"/>
                </a:solidFill>
                <a:cs typeface="Arial" charset="0"/>
              </a:rPr>
              <a:t>biroul</a:t>
            </a:r>
            <a:r>
              <a:rPr lang="en-US" altLang="en-US" dirty="0">
                <a:solidFill>
                  <a:schemeClr val="bg1"/>
                </a:solidFill>
                <a:cs typeface="Arial" charset="0"/>
              </a:rPr>
              <a:t> 11</a:t>
            </a:r>
          </a:p>
          <a:p>
            <a:pPr algn="ctr"/>
            <a:r>
              <a:rPr lang="en-US" altLang="en-US" dirty="0">
                <a:solidFill>
                  <a:schemeClr val="bg1"/>
                </a:solidFill>
                <a:cs typeface="Arial" charset="0"/>
              </a:rPr>
              <a:t>Tel:  0241 - 550960</a:t>
            </a:r>
          </a:p>
          <a:p>
            <a:pPr algn="ctr"/>
            <a:r>
              <a:rPr lang="en-US" altLang="en-US" dirty="0">
                <a:solidFill>
                  <a:schemeClr val="bg1"/>
                </a:solidFill>
                <a:cs typeface="Arial" charset="0"/>
              </a:rPr>
              <a:t> Fax:  0241 - 619454</a:t>
            </a:r>
          </a:p>
          <a:p>
            <a:pPr algn="ctr"/>
            <a:r>
              <a:rPr lang="en-US" altLang="en-US" dirty="0">
                <a:solidFill>
                  <a:schemeClr val="bg1"/>
                </a:solidFill>
                <a:cs typeface="Arial" charset="0"/>
              </a:rPr>
              <a:t>     E-mail: </a:t>
            </a:r>
            <a:r>
              <a:rPr lang="en-US" altLang="en-US" b="1" dirty="0">
                <a:solidFill>
                  <a:schemeClr val="bg1"/>
                </a:solidFill>
                <a:cs typeface="Arial" charset="0"/>
                <a:hlinkClick r:id="rId6"/>
              </a:rPr>
              <a:t>een@ccina.ro</a:t>
            </a:r>
            <a:endParaRPr lang="en-US" altLang="en-US" b="1" dirty="0">
              <a:solidFill>
                <a:schemeClr val="bg1"/>
              </a:solidFill>
              <a:cs typeface="Arial" charset="0"/>
            </a:endParaRPr>
          </a:p>
        </p:txBody>
      </p:sp>
      <p:sp>
        <p:nvSpPr>
          <p:cNvPr id="14" name="Rectangle 13"/>
          <p:cNvSpPr/>
          <p:nvPr/>
        </p:nvSpPr>
        <p:spPr>
          <a:xfrm>
            <a:off x="909602" y="3505200"/>
            <a:ext cx="3362395" cy="707886"/>
          </a:xfrm>
          <a:prstGeom prst="rect">
            <a:avLst/>
          </a:prstGeom>
        </p:spPr>
        <p:txBody>
          <a:bodyPr wrap="none">
            <a:spAutoFit/>
          </a:bodyPr>
          <a:lstStyle/>
          <a:p>
            <a:pPr algn="ctr"/>
            <a:r>
              <a:rPr lang="en-US" altLang="en-US" sz="4000" b="1" dirty="0" err="1">
                <a:solidFill>
                  <a:schemeClr val="bg1"/>
                </a:solidFill>
                <a:cs typeface="Arial" charset="0"/>
              </a:rPr>
              <a:t>Va</a:t>
            </a:r>
            <a:r>
              <a:rPr lang="en-US" altLang="en-US" sz="4000" b="1" dirty="0">
                <a:solidFill>
                  <a:schemeClr val="bg1"/>
                </a:solidFill>
                <a:cs typeface="Arial" charset="0"/>
              </a:rPr>
              <a:t> </a:t>
            </a:r>
            <a:r>
              <a:rPr lang="en-US" altLang="en-US" sz="4000" b="1" dirty="0" err="1">
                <a:solidFill>
                  <a:schemeClr val="bg1"/>
                </a:solidFill>
                <a:cs typeface="Arial" charset="0"/>
              </a:rPr>
              <a:t>multumesc</a:t>
            </a:r>
            <a:r>
              <a:rPr lang="en-US" altLang="en-US" sz="4000" b="1" dirty="0">
                <a:solidFill>
                  <a:schemeClr val="bg1"/>
                </a:solidFill>
                <a:cs typeface="Arial" charset="0"/>
              </a:rPr>
              <a:t>!</a:t>
            </a:r>
          </a:p>
        </p:txBody>
      </p:sp>
    </p:spTree>
    <p:extLst>
      <p:ext uri="{BB962C8B-B14F-4D97-AF65-F5344CB8AC3E}">
        <p14:creationId xmlns:p14="http://schemas.microsoft.com/office/powerpoint/2010/main" val="35640543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TotalTime>
  <Words>328</Words>
  <Application>Microsoft Office PowerPoint</Application>
  <PresentationFormat>On-screen Show (4:3)</PresentationFormat>
  <Paragraphs>36</Paragraphs>
  <Slides>8</Slides>
  <Notes>0</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Office Theme</vt:lpstr>
      <vt:lpstr>1_Custom Design</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Diana Belteu</dc:creator>
  <cp:lastModifiedBy>Corina Urmosi</cp:lastModifiedBy>
  <cp:revision>22</cp:revision>
  <cp:lastPrinted>2016-10-31T14:41:07Z</cp:lastPrinted>
  <dcterms:created xsi:type="dcterms:W3CDTF">2006-08-16T00:00:00Z</dcterms:created>
  <dcterms:modified xsi:type="dcterms:W3CDTF">2017-06-23T13:57:41Z</dcterms:modified>
</cp:coreProperties>
</file>