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92" r:id="rId3"/>
    <p:sldId id="261" r:id="rId4"/>
    <p:sldId id="262" r:id="rId5"/>
    <p:sldId id="263" r:id="rId6"/>
    <p:sldId id="264" r:id="rId7"/>
    <p:sldId id="290" r:id="rId8"/>
    <p:sldId id="265" r:id="rId9"/>
    <p:sldId id="266" r:id="rId10"/>
    <p:sldId id="291" r:id="rId11"/>
    <p:sldId id="293" r:id="rId12"/>
    <p:sldId id="28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C4759-F725-4001-ABB1-9336AC8C757A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B5092-EEA2-473B-8B9E-6D636FE86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59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6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5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9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3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6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9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0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8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7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D2C5C-1B93-48C8-924B-30B115B6E8AE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D2BF9-6E9A-4100-B192-C42AE8C44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drc@ccina.r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8965"/>
            <a:ext cx="9144000" cy="343939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54" y="1128408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26727"/>
            <a:ext cx="935182" cy="52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212" y="1252002"/>
            <a:ext cx="1718692" cy="54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75127" y="2828836"/>
            <a:ext cx="9362113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bg-BG" sz="2000" b="1" dirty="0">
                <a:solidFill>
                  <a:prstClr val="black"/>
                </a:solidFill>
                <a:latin typeface="Trebuchet MS" pitchFamily="34" charset="0"/>
              </a:rPr>
              <a:t>: “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MObility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of Workers and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unEmployed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UPgrade</a:t>
            </a:r>
            <a:r>
              <a:rPr lang="ru-RU" sz="2000" b="1" dirty="0">
                <a:solidFill>
                  <a:prstClr val="black"/>
                </a:solidFill>
                <a:latin typeface="Trebuchet MS" pitchFamily="34" charset="0"/>
              </a:rPr>
              <a:t>”</a:t>
            </a:r>
            <a:r>
              <a:rPr lang="ru-RU" sz="2000" dirty="0">
                <a:solidFill>
                  <a:prstClr val="black"/>
                </a:solidFill>
                <a:latin typeface="Trebuchet MS" pitchFamily="34" charset="0"/>
              </a:rPr>
              <a:t>,</a:t>
            </a:r>
            <a:r>
              <a:rPr lang="ru-RU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endParaRPr lang="en-US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000" b="1" dirty="0" err="1">
                <a:solidFill>
                  <a:prstClr val="black"/>
                </a:solidFill>
                <a:latin typeface="Trebuchet MS" pitchFamily="34" charset="0"/>
              </a:rPr>
              <a:t>Acronim</a:t>
            </a:r>
            <a:r>
              <a:rPr lang="en-US" sz="2000" b="1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MOWE UP</a:t>
            </a:r>
            <a:r>
              <a:rPr lang="bg-BG" sz="2000" b="1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US" sz="2000" b="1" dirty="0">
                <a:solidFill>
                  <a:prstClr val="black"/>
                </a:solidFill>
                <a:latin typeface="Trebuchet MS" pitchFamily="34" charset="0"/>
              </a:rPr>
              <a:t>Cod </a:t>
            </a:r>
            <a:r>
              <a:rPr lang="en-US" sz="2000" b="1" dirty="0" err="1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US" sz="2000" b="1" dirty="0">
                <a:solidFill>
                  <a:prstClr val="black"/>
                </a:solidFill>
                <a:latin typeface="Trebuchet MS" pitchFamily="34" charset="0"/>
              </a:rPr>
              <a:t> ROBG- 170, </a:t>
            </a:r>
            <a:endParaRPr lang="en-US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rebuchet MS" pitchFamily="34" charset="0"/>
              </a:rPr>
              <a:t>Nr</a:t>
            </a:r>
            <a:r>
              <a:rPr lang="en-US" sz="2000" b="1" dirty="0">
                <a:solidFill>
                  <a:prstClr val="black"/>
                </a:solidFill>
                <a:latin typeface="Trebuchet MS" pitchFamily="34" charset="0"/>
              </a:rPr>
              <a:t>.</a:t>
            </a:r>
            <a:r>
              <a:rPr lang="bg-BG" sz="2000" b="1" dirty="0">
                <a:solidFill>
                  <a:prstClr val="black"/>
                </a:solidFill>
                <a:latin typeface="Trebuchet MS" pitchFamily="34" charset="0"/>
              </a:rPr>
              <a:t> 16.4.2.052/2017</a:t>
            </a:r>
            <a:r>
              <a:rPr lang="bg-BG" sz="2000" b="1" dirty="0" smtClean="0">
                <a:solidFill>
                  <a:prstClr val="black"/>
                </a:solidFill>
                <a:latin typeface="Trebuchet MS" pitchFamily="34" charset="0"/>
              </a:rPr>
              <a:t>”</a:t>
            </a:r>
            <a:endParaRPr lang="en-US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endParaRPr lang="en-US" sz="2800" b="1" i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Eveniment</a:t>
            </a:r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lansare</a:t>
            </a:r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lvl="0" algn="ctr"/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Activitati</a:t>
            </a:r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> si </a:t>
            </a:r>
            <a:r>
              <a:rPr lang="en-US" sz="2800" b="1" i="1" dirty="0" err="1" smtClean="0">
                <a:solidFill>
                  <a:prstClr val="black"/>
                </a:solidFill>
                <a:latin typeface="Trebuchet MS" pitchFamily="34" charset="0"/>
              </a:rPr>
              <a:t>rezultate</a:t>
            </a:r>
            <a:endParaRPr lang="en-US" sz="2800" b="1" i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ctr"/>
            <a: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  <a:t/>
            </a:r>
            <a:br>
              <a:rPr lang="en-US" sz="2800" b="1" i="1" dirty="0" smtClean="0">
                <a:solidFill>
                  <a:prstClr val="black"/>
                </a:solidFill>
                <a:latin typeface="Trebuchet MS" pitchFamily="34" charset="0"/>
              </a:rPr>
            </a:br>
            <a:r>
              <a:rPr lang="en-US" b="1" dirty="0" err="1" smtClean="0">
                <a:solidFill>
                  <a:prstClr val="black"/>
                </a:solidFill>
                <a:latin typeface="Trebuchet MS" pitchFamily="34" charset="0"/>
              </a:rPr>
              <a:t>Constan</a:t>
            </a:r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b="1" dirty="0" smtClean="0">
                <a:solidFill>
                  <a:prstClr val="black"/>
                </a:solidFill>
                <a:latin typeface="Trebuchet MS" pitchFamily="34" charset="0"/>
              </a:rPr>
              <a:t>a, 15 </a:t>
            </a:r>
            <a:r>
              <a:rPr lang="en-US" b="1" dirty="0" err="1" smtClean="0">
                <a:solidFill>
                  <a:prstClr val="black"/>
                </a:solidFill>
                <a:latin typeface="Trebuchet MS" pitchFamily="34" charset="0"/>
              </a:rPr>
              <a:t>noiembrie</a:t>
            </a:r>
            <a:r>
              <a:rPr lang="en-US" b="1" dirty="0" smtClean="0">
                <a:solidFill>
                  <a:prstClr val="black"/>
                </a:solidFill>
                <a:latin typeface="Trebuchet MS" pitchFamily="34" charset="0"/>
              </a:rPr>
              <a:t>, 2017</a:t>
            </a:r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5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44335" y="2719229"/>
            <a:ext cx="1031817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>
                <a:solidFill>
                  <a:prstClr val="black"/>
                </a:solidFill>
                <a:latin typeface="Trebuchet MS" pitchFamily="34" charset="0"/>
              </a:rPr>
              <a:t>Rezultatele</a:t>
            </a:r>
            <a:r>
              <a:rPr lang="en-US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endParaRPr lang="en-US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platforma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web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bilingv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multi device RO – BG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a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reţelei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stakeholderi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instrumente de autoevaluare pentru a sprijini persoanele aflate în căutarea unui loc de muncă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studii în vederea îmbunătățirii ocupării forței de muncă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reteaua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stakeholderi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- website-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uri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partenere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care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promoveaz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proiectul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baza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date a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membrilor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reţelei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cu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referire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la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resursele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informaţii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; </a:t>
            </a:r>
          </a:p>
          <a:p>
            <a:pPr lvl="0"/>
            <a:r>
              <a:rPr lang="it-IT" sz="2000" dirty="0">
                <a:solidFill>
                  <a:prstClr val="black"/>
                </a:solidFill>
                <a:latin typeface="Trebuchet MS" pitchFamily="34" charset="0"/>
              </a:rPr>
              <a:t>- campanie de conştientizare prin instruiri pilot şi mese rotunde;</a:t>
            </a:r>
          </a:p>
          <a:p>
            <a:pPr lvl="0"/>
            <a:r>
              <a:rPr lang="it-IT" sz="2000" dirty="0">
                <a:solidFill>
                  <a:prstClr val="black"/>
                </a:solidFill>
                <a:latin typeface="Trebuchet MS" pitchFamily="34" charset="0"/>
              </a:rPr>
              <a:t>- campanie mass-media, etc.   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44335" y="2719229"/>
            <a:ext cx="1031817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rebuchet MS" panose="020B0603020202020204" pitchFamily="34" charset="0"/>
              </a:rPr>
              <a:t>Echipa </a:t>
            </a:r>
            <a:r>
              <a:rPr lang="en-US" sz="2000" b="1" dirty="0" err="1" smtClean="0">
                <a:latin typeface="Trebuchet MS" panose="020B0603020202020204" pitchFamily="34" charset="0"/>
              </a:rPr>
              <a:t>proiectului</a:t>
            </a:r>
            <a:r>
              <a:rPr lang="en-US" sz="2000" b="1" dirty="0" smtClean="0">
                <a:latin typeface="Trebuchet MS" panose="020B0603020202020204" pitchFamily="34" charset="0"/>
              </a:rPr>
              <a:t> </a:t>
            </a:r>
          </a:p>
          <a:p>
            <a:pPr lvl="0"/>
            <a:endParaRPr lang="en-US" sz="2000" b="1" dirty="0" smtClean="0">
              <a:latin typeface="Trebuchet MS" panose="020B0603020202020204" pitchFamily="34" charset="0"/>
            </a:endParaRPr>
          </a:p>
          <a:p>
            <a:pPr lvl="0"/>
            <a:r>
              <a:rPr lang="en-US" sz="2000" b="1" dirty="0" smtClean="0">
                <a:latin typeface="Trebuchet MS" panose="020B0603020202020204" pitchFamily="34" charset="0"/>
              </a:rPr>
              <a:t>CCINA </a:t>
            </a:r>
            <a:r>
              <a:rPr lang="en-US" sz="2000" b="1" dirty="0" err="1" smtClean="0">
                <a:latin typeface="Trebuchet MS" pitchFamily="34" charset="0"/>
              </a:rPr>
              <a:t>Constan</a:t>
            </a:r>
            <a:r>
              <a:rPr lang="en-GB" sz="2000" dirty="0" smtClean="0">
                <a:latin typeface="Trebuchet MS" pitchFamily="34" charset="0"/>
              </a:rPr>
              <a:t>ţ</a:t>
            </a:r>
            <a:r>
              <a:rPr lang="en-US" sz="2000" b="1" dirty="0" smtClean="0">
                <a:latin typeface="Trebuchet MS" pitchFamily="34" charset="0"/>
              </a:rPr>
              <a:t>a</a:t>
            </a:r>
            <a:endParaRPr lang="en-US" sz="2000" dirty="0" smtClean="0">
              <a:latin typeface="Trebuchet MS" pitchFamily="34" charset="0"/>
            </a:endParaRPr>
          </a:p>
          <a:p>
            <a:pPr lvl="0"/>
            <a:endParaRPr lang="en-US" sz="2000" dirty="0" smtClean="0">
              <a:latin typeface="Trebuchet MS" pitchFamily="34" charset="0"/>
            </a:endParaRPr>
          </a:p>
          <a:p>
            <a:pPr lvl="0"/>
            <a:r>
              <a:rPr lang="en-US" sz="2000" dirty="0" smtClean="0">
                <a:latin typeface="Trebuchet MS" pitchFamily="34" charset="0"/>
              </a:rPr>
              <a:t>Adriana Barothi – </a:t>
            </a:r>
            <a:r>
              <a:rPr lang="en-US" sz="2000" dirty="0" err="1" smtClean="0">
                <a:latin typeface="Trebuchet MS" pitchFamily="34" charset="0"/>
              </a:rPr>
              <a:t>Coordonator</a:t>
            </a:r>
            <a:r>
              <a:rPr lang="en-US" sz="2000" dirty="0" smtClean="0">
                <a:latin typeface="Trebuchet MS" pitchFamily="34" charset="0"/>
              </a:rPr>
              <a:t> local</a:t>
            </a:r>
          </a:p>
          <a:p>
            <a:pPr lvl="0"/>
            <a:r>
              <a:rPr lang="en-US" sz="2000" dirty="0" smtClean="0">
                <a:latin typeface="Trebuchet MS" pitchFamily="34" charset="0"/>
              </a:rPr>
              <a:t>Laura T</a:t>
            </a:r>
            <a:r>
              <a:rPr lang="vi-VN" sz="2000" dirty="0" smtClean="0">
                <a:latin typeface="Trebuchet MS" pitchFamily="34" charset="0"/>
              </a:rPr>
              <a:t>î</a:t>
            </a:r>
            <a:r>
              <a:rPr lang="en-US" sz="2000" dirty="0" err="1" smtClean="0">
                <a:latin typeface="Trebuchet MS" pitchFamily="34" charset="0"/>
              </a:rPr>
              <a:t>rziu</a:t>
            </a:r>
            <a:r>
              <a:rPr lang="en-US" sz="2000" dirty="0" smtClean="0">
                <a:latin typeface="Trebuchet MS" pitchFamily="34" charset="0"/>
              </a:rPr>
              <a:t> – Expert </a:t>
            </a:r>
            <a:r>
              <a:rPr lang="en-US" sz="2000" dirty="0" err="1" smtClean="0">
                <a:latin typeface="Trebuchet MS" pitchFamily="34" charset="0"/>
              </a:rPr>
              <a:t>tehnic</a:t>
            </a:r>
            <a:endParaRPr lang="en-US" sz="2000" dirty="0" smtClean="0">
              <a:latin typeface="Trebuchet MS" pitchFamily="34" charset="0"/>
            </a:endParaRPr>
          </a:p>
          <a:p>
            <a:pPr lvl="0"/>
            <a:r>
              <a:rPr lang="en-US" sz="2000" dirty="0" smtClean="0">
                <a:latin typeface="Trebuchet MS" pitchFamily="34" charset="0"/>
              </a:rPr>
              <a:t>Cristina Zaharia – </a:t>
            </a:r>
            <a:r>
              <a:rPr lang="en-US" sz="2000" dirty="0" err="1" smtClean="0">
                <a:latin typeface="Trebuchet MS" pitchFamily="34" charset="0"/>
              </a:rPr>
              <a:t>Organizator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evenimente</a:t>
            </a:r>
            <a:endParaRPr lang="en-US" sz="2000" dirty="0" smtClean="0">
              <a:latin typeface="Trebuchet MS" pitchFamily="34" charset="0"/>
            </a:endParaRPr>
          </a:p>
          <a:p>
            <a:pPr lvl="0"/>
            <a:endParaRPr lang="en-US" sz="2000" b="1" dirty="0" smtClean="0">
              <a:latin typeface="Trebuchet MS" pitchFamily="34" charset="0"/>
            </a:endParaRPr>
          </a:p>
          <a:p>
            <a:r>
              <a:rPr lang="en-US" sz="2000" b="1" dirty="0" err="1" smtClean="0">
                <a:latin typeface="Trebuchet MS" pitchFamily="34" charset="0"/>
              </a:rPr>
              <a:t>Detalii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despre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proiect</a:t>
            </a:r>
            <a:r>
              <a:rPr lang="en-US" sz="2000" b="1" dirty="0" smtClean="0">
                <a:latin typeface="Trebuchet MS" pitchFamily="34" charset="0"/>
              </a:rPr>
              <a:t> se pot </a:t>
            </a:r>
            <a:r>
              <a:rPr lang="en-US" sz="2000" b="1" dirty="0" err="1" smtClean="0">
                <a:latin typeface="Trebuchet MS" pitchFamily="34" charset="0"/>
              </a:rPr>
              <a:t>obtine</a:t>
            </a:r>
            <a:r>
              <a:rPr lang="en-US" sz="2000" b="1" dirty="0" smtClean="0">
                <a:latin typeface="Trebuchet MS" pitchFamily="34" charset="0"/>
              </a:rPr>
              <a:t> la CCINA</a:t>
            </a:r>
          </a:p>
          <a:p>
            <a:r>
              <a:rPr lang="en-US" sz="2000" b="1" dirty="0" err="1" smtClean="0">
                <a:latin typeface="Trebuchet MS" pitchFamily="34" charset="0"/>
              </a:rPr>
              <a:t>telefon</a:t>
            </a:r>
            <a:r>
              <a:rPr lang="en-US" sz="2000" b="1" dirty="0" smtClean="0">
                <a:latin typeface="Trebuchet MS" pitchFamily="34" charset="0"/>
              </a:rPr>
              <a:t>: 0241-618475 </a:t>
            </a:r>
            <a:r>
              <a:rPr lang="en-US" sz="2000" b="1" dirty="0" err="1" smtClean="0">
                <a:latin typeface="Trebuchet MS" pitchFamily="34" charset="0"/>
              </a:rPr>
              <a:t>sau</a:t>
            </a:r>
            <a:r>
              <a:rPr lang="en-US" sz="2000" b="1" dirty="0" smtClean="0">
                <a:latin typeface="Trebuchet MS" pitchFamily="34" charset="0"/>
              </a:rPr>
              <a:t> 0241 – 549515</a:t>
            </a:r>
          </a:p>
          <a:p>
            <a:r>
              <a:rPr lang="en-US" sz="2000" b="1" dirty="0" smtClean="0">
                <a:latin typeface="Trebuchet MS" pitchFamily="34" charset="0"/>
              </a:rPr>
              <a:t>email: </a:t>
            </a:r>
            <a:r>
              <a:rPr lang="en-US" sz="2000" b="1" u="sng" dirty="0" smtClean="0">
                <a:latin typeface="Trebuchet MS" pitchFamily="34" charset="0"/>
                <a:hlinkClick r:id="rId7"/>
              </a:rPr>
              <a:t>drc@ccina.ro</a:t>
            </a:r>
            <a:r>
              <a:rPr lang="en-US" sz="2000" b="1" u="sng" dirty="0" smtClean="0">
                <a:latin typeface="Trebuchet MS" pitchFamily="34" charset="0"/>
              </a:rPr>
              <a:t> </a:t>
            </a:r>
          </a:p>
          <a:p>
            <a:pPr lvl="0" algn="ctr"/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8965"/>
            <a:ext cx="9144000" cy="343939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Trebuchet MS" panose="020B0603020202020204" pitchFamily="34" charset="0"/>
              </a:rPr>
              <a:t>V</a:t>
            </a:r>
            <a:r>
              <a:rPr lang="vi-VN" dirty="0">
                <a:latin typeface="Trebuchet MS" panose="020B0603020202020204" pitchFamily="34" charset="0"/>
              </a:rPr>
              <a:t>ă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mul</a:t>
            </a:r>
            <a:r>
              <a:rPr lang="en-GB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dirty="0" err="1" smtClean="0">
                <a:latin typeface="Trebuchet MS" panose="020B0603020202020204" pitchFamily="34" charset="0"/>
              </a:rPr>
              <a:t>umim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pentru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dirty="0" err="1" smtClean="0">
                <a:latin typeface="Trebuchet MS" panose="020B0603020202020204" pitchFamily="34" charset="0"/>
              </a:rPr>
              <a:t>participare</a:t>
            </a:r>
            <a:r>
              <a:rPr lang="en-US" dirty="0" smtClean="0">
                <a:latin typeface="Trebuchet MS" panose="020B0603020202020204" pitchFamily="34" charset="0"/>
              </a:rPr>
              <a:t>! </a:t>
            </a:r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531" y="120924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146" y="1142135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73" y="4989385"/>
            <a:ext cx="187426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28901" y="6305583"/>
            <a:ext cx="6548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000" b="1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www.interregrobg.eu</a:t>
            </a:r>
            <a:endParaRPr lang="en-US" sz="1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Conţinutul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acestui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material nu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reprezintă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în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mod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necesar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poziţia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oficială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Uniunii</a:t>
            </a:r>
            <a:r>
              <a:rPr lang="en-US" sz="1000" dirty="0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000" dirty="0" err="1" smtClean="0"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Europene</a:t>
            </a: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587" y="1279816"/>
            <a:ext cx="1426586" cy="538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2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873" y="6123635"/>
            <a:ext cx="852054" cy="42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2609" y="2578769"/>
            <a:ext cx="100750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>
                <a:solidFill>
                  <a:prstClr val="black"/>
                </a:solidFill>
                <a:latin typeface="Trebuchet MS" pitchFamily="34" charset="0"/>
              </a:rPr>
              <a:t>ACTIVITĂŢILE 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PROIECTULUI</a:t>
            </a:r>
          </a:p>
          <a:p>
            <a:pPr lvl="0" algn="ctr"/>
            <a:endParaRPr lang="en-US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WP3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Rezultate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aplicaţii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furnizarea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informa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instrumente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cuno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tin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pentru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imbun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mobilit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ţ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ii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să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ofere sprijin integrat adaptat nevoilor persoanelor aflate în căutarea unui loc de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muncă,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celor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care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î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schimb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 locu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l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de muncă și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persoanelor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inactiv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e</a:t>
            </a: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să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dezvolte servicii și instrumente cu valoare adăugată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baza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platformei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web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sensibilizarea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cu privire la oportunitățile de angajare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să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permită accesul la baze de date comune cu informații și consiliere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să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încurajeze implicarea și interacțiunea părților interesate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din zona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transfrontalier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3455" y="2495750"/>
            <a:ext cx="101433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WP3: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Rezultate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aplicaţii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Realizarea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studiilor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pentru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regiunea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transfrontaliera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Romania-Bulgaria 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(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partener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responsabil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Eureka)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Studiul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1: “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Lumea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carierelor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a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joburilor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” </a:t>
            </a:r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    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prezentarea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general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a pie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muncii</a:t>
            </a:r>
            <a:endParaRPr lang="en-GB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 algn="just">
              <a:buFontTx/>
              <a:buChar char="-"/>
            </a:pP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identificarea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profesiilor cheie și a cerințelor pentru posturile de muncă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 algn="just">
              <a:buFontTx/>
              <a:buChar char="-"/>
            </a:pP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informații oficiale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ş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complete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privind securitatea socială,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legislați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e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, impozite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 algn="just"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identificarea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locurile de muncă disponibile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indent="-457200">
              <a:buFontTx/>
              <a:buChar char="-"/>
            </a:pP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identificarea ramurilor cheie, activarea mobilității forței de muncă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î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nseamn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locuri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munc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verzi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58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9" y="1227484"/>
            <a:ext cx="11770679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428075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3682" y="2172876"/>
            <a:ext cx="118283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WP3: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Rezultate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aplicaţii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Studiul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2: “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Lumea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abilit</a:t>
            </a:r>
            <a:r>
              <a:rPr lang="vi-VN" sz="2000" b="1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b="1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ilor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b="1" dirty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i </a:t>
            </a:r>
            <a:r>
              <a:rPr lang="vi-VN" sz="2000" b="1" dirty="0">
                <a:solidFill>
                  <a:prstClr val="black"/>
                </a:solidFill>
                <a:latin typeface="Trebuchet MS" pitchFamily="34" charset="0"/>
              </a:rPr>
              <a:t>î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mbun</a:t>
            </a:r>
            <a:r>
              <a:rPr lang="vi-VN" sz="2000" b="1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vi-VN" sz="2000" b="1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b="1" dirty="0" smtClean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irea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educa</a:t>
            </a:r>
            <a:r>
              <a:rPr lang="vi-VN" sz="2000" b="1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iei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”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rezentarea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general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î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mbun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irii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abilit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ilor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i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cuno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tin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elor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identific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area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formularel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or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disponibile și subiectele de instruire care să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stimuleze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mobilitatea forței de muncă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c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olect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area de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informații complete și oficiale despre materiale educaționale, cursuri,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on-line sau față în față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identificarea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serviciilor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dezvoltate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î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n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domeniul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î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nv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rii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tot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parcursul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vie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ii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rezultatele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parteneriate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lor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cu institute de învățământ, stimularea îmbunătățirii abilităților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modul în care grupul țintă poate lua parte la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cursuri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stimul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ative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(de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interes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)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pentru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cre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ș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terea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abilitățil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or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competitiv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it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ii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și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mobili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t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ă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ț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ii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9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8034" y="2297598"/>
            <a:ext cx="1084135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WP3: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Rezultate</a:t>
            </a:r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b="1" dirty="0" err="1">
                <a:solidFill>
                  <a:prstClr val="black"/>
                </a:solidFill>
                <a:latin typeface="Trebuchet MS" pitchFamily="34" charset="0"/>
              </a:rPr>
              <a:t>aplicaţii</a:t>
            </a:r>
            <a:endParaRPr lang="en-GB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GB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Elaborarea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instrumentelor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de auto-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evaluare</a:t>
            </a:r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Elaborarea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unui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instrument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autoevaluare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individuala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Elaborarea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unui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instrument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autoevaluare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in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functie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interesul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profesional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Elaborarea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unui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instrument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autoevaluare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pentru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abilitatile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profesionale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transferabile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G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enerarea unui mecanism de potrivire pentru o carieră și un loc de muncă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adecvat</a:t>
            </a:r>
            <a:endParaRPr lang="en-US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 algn="just">
              <a:buFontTx/>
              <a:buChar char="-"/>
            </a:pP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utoevaluarea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este procesul de strângere de informații despre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persoanele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interesate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pentru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le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ajuta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in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luarea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unor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decizii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bazate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pe o bună înțelegere de sine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. Este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primul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pas in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procesul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planificare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a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carierei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.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uto-evaluare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carier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ei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este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conceput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a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pentru a evalua acele atribute ale unei persoane care contează pentru o carieră de succes și de împlinire.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endParaRPr lang="en-US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8863" y="1997839"/>
            <a:ext cx="98505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WP3: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Rezultate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aplicaţii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Realizarea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unei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reţele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stakeholderi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(CCINA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partener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responsabil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)</a:t>
            </a:r>
          </a:p>
          <a:p>
            <a:pPr marL="285750" lvl="0" indent="-285750">
              <a:buFontTx/>
              <a:buChar char="-"/>
            </a:pP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Realizarea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unui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Portal web 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“MOWE UP” (CCI Dobrich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partener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responsabil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)</a:t>
            </a:r>
          </a:p>
          <a:p>
            <a:pPr lvl="0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dezvoltarea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arhitecturii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informationale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dezvoltarea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continutului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narativ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342900" lvl="0" indent="-342900" algn="just">
              <a:buFontTx/>
              <a:buChar char="-"/>
            </a:pP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elaborarea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continutului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video al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modulelor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web </a:t>
            </a:r>
            <a:endParaRPr lang="en-GB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(se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vor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realiza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interviuri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cu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persoanele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care au un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loc de muncă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in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Bulgaria și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România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prezentarea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locurilor de muncă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di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n sectoare specifice din ambele țări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; video cu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sfaturi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angajare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–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pregatire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interviu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si CV)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8863" y="1997839"/>
            <a:ext cx="98505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WP3: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Rezultate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aplicaţii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algn="ctr"/>
            <a:endParaRPr lang="en-GB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Realizarea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unui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Portal web 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“MOWE UP” (CCI Dobrich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partener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responsabil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)</a:t>
            </a:r>
          </a:p>
          <a:p>
            <a:pPr lvl="0"/>
            <a:endParaRPr lang="en-GB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Principalele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sectiuni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ale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portalului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web</a:t>
            </a:r>
          </a:p>
          <a:p>
            <a:pPr marL="457200" lvl="0" indent="-457200">
              <a:buFontTx/>
              <a:buChar char="-"/>
            </a:pP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lumea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carierei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si a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locurilor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munca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lumea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abilitatilor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si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imbunatatirea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educatiei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instrumente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autoevaluare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sfaturi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si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clipuri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pentru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cariera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si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locuri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munca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0" lvl="0" indent="-457200">
              <a:buFontTx/>
              <a:buChar char="-"/>
            </a:pP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sectiunea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reteaua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stakeholderilor</a:t>
            </a:r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GB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34" y="1843088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0263" y="2578308"/>
            <a:ext cx="1044286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Rolul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dezvoltarii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aplicatiilor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intelectuale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si a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instrumentelor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realizate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prin</a:t>
            </a:r>
            <a:r>
              <a:rPr lang="en-US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endParaRPr lang="en-US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endParaRPr lang="en-US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furnizarea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de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informatii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instrumente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si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cunostinte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pentru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cresterea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mobilitatii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sprijin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integrat adaptat nevoilor persoanelor aflate în căutarea unui loc de muncă,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a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persoanelor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care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isi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schimba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locu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l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de muncă și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persoanelor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 inactiv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e</a:t>
            </a: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d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ezvolt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area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unor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servicii și instrumente cu valoare adăugată bazate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pe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folosirea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platformei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web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sensibilizarea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cu privire la oportunitățile de angajare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accesul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celor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interesati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la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baze de date comune cu informații și consiliere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încuraj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area,</a:t>
            </a:r>
            <a:r>
              <a:rPr lang="vi-VN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vi-VN" sz="2000" dirty="0">
                <a:solidFill>
                  <a:prstClr val="black"/>
                </a:solidFill>
                <a:latin typeface="Trebuchet MS" pitchFamily="34" charset="0"/>
              </a:rPr>
              <a:t>implicarea și interacțiunea părților interesate 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din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zona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rebuchet MS" pitchFamily="34" charset="0"/>
              </a:rPr>
              <a:t>transfrontaliera</a:t>
            </a: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883" y="2286204"/>
            <a:ext cx="11475075" cy="4261497"/>
          </a:xfrm>
        </p:spPr>
        <p:txBody>
          <a:bodyPr>
            <a:normAutofit/>
          </a:bodyPr>
          <a:lstStyle/>
          <a:p>
            <a:endParaRPr lang="en-US" sz="2200" dirty="0" smtClean="0">
              <a:latin typeface="Trebuchet MS" panose="020B0603020202020204" pitchFamily="34" charset="0"/>
            </a:endParaRPr>
          </a:p>
          <a:p>
            <a:r>
              <a:rPr lang="en-US" sz="2600" dirty="0" smtClean="0"/>
              <a:t>  </a:t>
            </a:r>
            <a:endParaRPr lang="en-US" sz="2600" dirty="0"/>
          </a:p>
        </p:txBody>
      </p:sp>
      <p:pic>
        <p:nvPicPr>
          <p:cNvPr id="1026" name="Picture 2" descr="Logo EU_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482" y="1279816"/>
            <a:ext cx="1564264" cy="56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-ROGov_r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730" y="1166813"/>
            <a:ext cx="9810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-BgGov_r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00" y="1147763"/>
            <a:ext cx="895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83305" y="6547701"/>
            <a:ext cx="14253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ww</a:t>
            </a:r>
            <a:r>
              <a:rPr lang="en-US" sz="1000" dirty="0" smtClean="0">
                <a:latin typeface="Trebuchet MS" panose="020B0603020202020204" pitchFamily="34" charset="0"/>
                <a:ea typeface="Times New Roman" panose="02020603050405020304" pitchFamily="18" charset="0"/>
              </a:rPr>
              <a:t>w.interregrobg.eu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034" name="Picture 1" descr="C:\Users\barothi\AppData\Local\Temp\Rar$DIa0.990\Interreg_r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305" y="5995554"/>
            <a:ext cx="1357102" cy="55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CIJ_Constanta_hea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6" y="1287032"/>
            <a:ext cx="1479108" cy="55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20884" y="3057915"/>
            <a:ext cx="107206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WP1: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Activitati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de management de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</a:p>
          <a:p>
            <a:pPr marL="285750" lvl="0" indent="-285750"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Activitati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coordonare</a:t>
            </a:r>
            <a:r>
              <a:rPr lang="en-US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si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raportare</a:t>
            </a:r>
            <a:endParaRPr lang="en-US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Realizarea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achizitiilor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din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cadrul</a:t>
            </a:r>
            <a:r>
              <a:rPr lang="en-US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endParaRPr lang="en-US" sz="2000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US" sz="2000" dirty="0">
              <a:solidFill>
                <a:prstClr val="black"/>
              </a:solidFill>
              <a:latin typeface="Trebuchet MS" pitchFamily="34" charset="0"/>
            </a:endParaRPr>
          </a:p>
          <a:p>
            <a:pPr marL="285750" lvl="0" indent="-285750">
              <a:buFontTx/>
              <a:buChar char="-"/>
            </a:pPr>
            <a:endParaRPr lang="en-US" dirty="0" smtClean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0883" y="4042063"/>
            <a:ext cx="1100916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WP2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Activitati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publicitate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promovare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si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diseminare</a:t>
            </a:r>
            <a:endParaRPr lang="en-GB" sz="2000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 Campania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media pentru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promovarea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proiectului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(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eveniment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lansare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si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final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proiect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conferinte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presa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)</a:t>
            </a:r>
          </a:p>
          <a:p>
            <a:pPr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Campania 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media pentru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promovarea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portalului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web (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anunturi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publicitare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eveniment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lansare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conferinta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presa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,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spoturi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radio)</a:t>
            </a:r>
          </a:p>
          <a:p>
            <a:pPr lvl="0"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Realizarea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  <a:latin typeface="Trebuchet MS" pitchFamily="34" charset="0"/>
              </a:rPr>
              <a:t>materialelor</a:t>
            </a: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promotionale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pentru </a:t>
            </a:r>
            <a:r>
              <a:rPr lang="en-GB" sz="2000" dirty="0" err="1">
                <a:solidFill>
                  <a:prstClr val="black"/>
                </a:solidFill>
                <a:latin typeface="Trebuchet MS" pitchFamily="34" charset="0"/>
              </a:rPr>
              <a:t>portalul</a:t>
            </a:r>
            <a:r>
              <a:rPr lang="en-GB" sz="2000" dirty="0">
                <a:solidFill>
                  <a:prstClr val="black"/>
                </a:solidFill>
                <a:latin typeface="Trebuchet MS" pitchFamily="34" charset="0"/>
              </a:rPr>
              <a:t> web</a:t>
            </a:r>
          </a:p>
          <a:p>
            <a:pPr algn="just"/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en-GB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883" y="1917511"/>
            <a:ext cx="105467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b="1" dirty="0" smtClean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WP4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: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Activitati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de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informare</a:t>
            </a:r>
            <a:r>
              <a:rPr lang="en-GB" sz="2000" b="1" dirty="0" smtClean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latin typeface="Trebuchet MS" pitchFamily="34" charset="0"/>
              </a:rPr>
              <a:t>şi</a:t>
            </a:r>
            <a:r>
              <a:rPr lang="en-GB" sz="2000" b="1" dirty="0">
                <a:solidFill>
                  <a:prstClr val="black"/>
                </a:solidFill>
                <a:latin typeface="Trebuchet MS" pitchFamily="34" charset="0"/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  <a:latin typeface="Trebuchet MS" pitchFamily="34" charset="0"/>
              </a:rPr>
              <a:t>conştientizare</a:t>
            </a:r>
            <a:endParaRPr lang="en-US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lvl="0" algn="just"/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-  </a:t>
            </a:r>
            <a:r>
              <a:rPr lang="it-IT" sz="2000" dirty="0" smtClean="0">
                <a:solidFill>
                  <a:prstClr val="black"/>
                </a:solidFill>
                <a:latin typeface="Trebuchet MS" pitchFamily="34" charset="0"/>
              </a:rPr>
              <a:t>Elaborarea </a:t>
            </a:r>
            <a:r>
              <a:rPr lang="it-IT" sz="2000" dirty="0">
                <a:solidFill>
                  <a:prstClr val="black"/>
                </a:solidFill>
                <a:latin typeface="Trebuchet MS" pitchFamily="34" charset="0"/>
              </a:rPr>
              <a:t>platformei web MOWEUP </a:t>
            </a:r>
            <a:r>
              <a:rPr lang="it-IT" sz="2000" dirty="0" smtClean="0">
                <a:solidFill>
                  <a:prstClr val="black"/>
                </a:solidFill>
                <a:latin typeface="Trebuchet MS" pitchFamily="34" charset="0"/>
              </a:rPr>
              <a:t>– sustenabilitate şi </a:t>
            </a:r>
            <a:r>
              <a:rPr lang="it-IT" sz="2000" dirty="0">
                <a:solidFill>
                  <a:prstClr val="black"/>
                </a:solidFill>
                <a:latin typeface="Trebuchet MS" pitchFamily="34" charset="0"/>
              </a:rPr>
              <a:t>strategia de diseminare </a:t>
            </a:r>
          </a:p>
          <a:p>
            <a:pPr marL="342900" lvl="0" indent="-342900" algn="just">
              <a:buFontTx/>
              <a:buChar char="-"/>
            </a:pPr>
            <a:r>
              <a:rPr lang="en-GB" sz="2000" dirty="0" smtClean="0">
                <a:solidFill>
                  <a:prstClr val="black"/>
                </a:solidFill>
                <a:latin typeface="Trebuchet MS" pitchFamily="34" charset="0"/>
              </a:rPr>
              <a:t>I</a:t>
            </a:r>
            <a:r>
              <a:rPr lang="it-IT" sz="2000" dirty="0">
                <a:solidFill>
                  <a:prstClr val="black"/>
                </a:solidFill>
                <a:latin typeface="Trebuchet MS" pitchFamily="34" charset="0"/>
              </a:rPr>
              <a:t>nstruiri pilot şi mese </a:t>
            </a:r>
            <a:r>
              <a:rPr lang="it-IT" sz="2000" dirty="0" smtClean="0">
                <a:solidFill>
                  <a:prstClr val="black"/>
                </a:solidFill>
                <a:latin typeface="Trebuchet MS" pitchFamily="34" charset="0"/>
              </a:rPr>
              <a:t>rotunde in toate judetele si districtele din zona transfrontaliera</a:t>
            </a:r>
          </a:p>
          <a:p>
            <a:pPr marL="342900" lvl="0" indent="-342900" algn="just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89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988</Words>
  <Application>Microsoft Office PowerPoint</Application>
  <PresentationFormat>Widescreen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Barothi</dc:creator>
  <cp:lastModifiedBy>Adriana Barothi</cp:lastModifiedBy>
  <cp:revision>19</cp:revision>
  <cp:lastPrinted>2017-11-15T07:07:50Z</cp:lastPrinted>
  <dcterms:created xsi:type="dcterms:W3CDTF">2017-11-13T08:32:39Z</dcterms:created>
  <dcterms:modified xsi:type="dcterms:W3CDTF">2017-11-15T07:08:09Z</dcterms:modified>
</cp:coreProperties>
</file>